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98" r:id="rId8"/>
    <p:sldId id="263" r:id="rId9"/>
    <p:sldId id="300" r:id="rId10"/>
    <p:sldId id="264" r:id="rId11"/>
    <p:sldId id="265" r:id="rId12"/>
    <p:sldId id="266" r:id="rId13"/>
    <p:sldId id="272" r:id="rId14"/>
    <p:sldId id="282" r:id="rId15"/>
    <p:sldId id="283" r:id="rId16"/>
    <p:sldId id="284" r:id="rId17"/>
    <p:sldId id="285" r:id="rId18"/>
    <p:sldId id="303" r:id="rId19"/>
    <p:sldId id="286" r:id="rId20"/>
    <p:sldId id="288" r:id="rId21"/>
    <p:sldId id="290" r:id="rId22"/>
    <p:sldId id="289" r:id="rId23"/>
    <p:sldId id="267" r:id="rId24"/>
    <p:sldId id="291" r:id="rId25"/>
    <p:sldId id="302" r:id="rId26"/>
    <p:sldId id="292" r:id="rId27"/>
    <p:sldId id="293" r:id="rId28"/>
    <p:sldId id="305" r:id="rId29"/>
    <p:sldId id="294" r:id="rId30"/>
    <p:sldId id="295" r:id="rId31"/>
    <p:sldId id="296" r:id="rId32"/>
    <p:sldId id="268" r:id="rId33"/>
    <p:sldId id="297" r:id="rId34"/>
    <p:sldId id="299" r:id="rId35"/>
    <p:sldId id="304" r:id="rId36"/>
    <p:sldId id="269" r:id="rId37"/>
    <p:sldId id="270" r:id="rId38"/>
    <p:sldId id="27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Oswald" panose="00000500000000000000" pitchFamily="2" charset="0"/>
      <p:regular r:id="rId49"/>
      <p:bold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Sarabun" panose="020B0604020202020204" charset="-34"/>
      <p:regular r:id="rId55"/>
      <p:bold r:id="rId56"/>
      <p:italic r:id="rId57"/>
      <p:boldItalic r:id="rId58"/>
    </p:embeddedFont>
    <p:embeddedFont>
      <p:font typeface="Signika" pitchFamily="2" charset="0"/>
      <p:regular r:id="rId59"/>
      <p:bold r:id="rId60"/>
    </p:embeddedFont>
    <p:embeddedFont>
      <p:font typeface="Stardos Stencil" panose="020B060402020202020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ia5I3K/ff1Xm5F3pt6m2ExiZMm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273"/>
    <a:srgbClr val="C1BFC0"/>
    <a:srgbClr val="D2D4D8"/>
    <a:srgbClr val="FFDBC5"/>
    <a:srgbClr val="F4DAA7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20-25 minutes presentation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10 minutes for demo of the code.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77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728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043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877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68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665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537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19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714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287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616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413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42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849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575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193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00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668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63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bfa2e4d0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g29bfa2e4d0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850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501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ตรง</a:t>
            </a:r>
            <a:r>
              <a:rPr lang="en-US"/>
              <a:t> process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วนลูป</a:t>
            </a: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เลือก</a:t>
            </a:r>
            <a:r>
              <a:rPr lang="en-US"/>
              <a:t> 0.55 c9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เพราะปรึกษากับช่างแล้ว</a:t>
            </a: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ว่าทำได้</a:t>
            </a:r>
            <a:endParaRPr/>
          </a:p>
        </p:txBody>
      </p:sp>
      <p:sp>
        <p:nvSpPr>
          <p:cNvPr id="458" name="Google Shape;458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ตรง</a:t>
            </a:r>
            <a:r>
              <a:rPr lang="en-US"/>
              <a:t> process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วนลูป</a:t>
            </a: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เลือก</a:t>
            </a:r>
            <a:r>
              <a:rPr lang="en-US"/>
              <a:t> 0.55 c9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เพราะปรึกษากับช่างแล้ว</a:t>
            </a: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ว่าทำได้</a:t>
            </a:r>
            <a:endParaRPr/>
          </a:p>
        </p:txBody>
      </p:sp>
      <p:sp>
        <p:nvSpPr>
          <p:cNvPr id="559" name="Google Shape;559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bfa2e4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29bfa2e4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91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bfa2e4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29bfa2e4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9" descr="A city with many tall building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566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1143000" y="49410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rgbClr val="9C9F9E"/>
                </a:solidFill>
                <a:latin typeface="Stardos Stencil"/>
                <a:ea typeface="Stardos Stencil"/>
                <a:cs typeface="Stardos Stencil"/>
                <a:sym typeface="Stardos Stenci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1135380" y="238696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02824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2"/>
          </p:nvPr>
        </p:nvSpPr>
        <p:spPr>
          <a:xfrm>
            <a:off x="121920" y="4777582"/>
            <a:ext cx="1564640" cy="24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rgbClr val="FEFDF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ldNum" idx="12"/>
          </p:nvPr>
        </p:nvSpPr>
        <p:spPr>
          <a:xfrm>
            <a:off x="6964680" y="475059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EFDF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" name="Picture 4" descr="A green logo with white text&#10;&#10;Description automatically generated">
            <a:extLst>
              <a:ext uri="{FF2B5EF4-FFF2-40B4-BE49-F238E27FC236}">
                <a16:creationId xmlns:a16="http://schemas.microsoft.com/office/drawing/2014/main" id="{941178F9-F771-0F07-6608-B55192DBB2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9092" y="18935"/>
            <a:ext cx="1136332" cy="240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362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rgbClr val="2251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 hasCustomPrompt="1"/>
          </p:nvPr>
        </p:nvSpPr>
        <p:spPr>
          <a:xfrm>
            <a:off x="1579875" y="1185500"/>
            <a:ext cx="69177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2245275" y="3271600"/>
            <a:ext cx="56700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1"/>
          <p:cNvSpPr/>
          <p:nvPr/>
        </p:nvSpPr>
        <p:spPr>
          <a:xfrm>
            <a:off x="2992498" y="487835"/>
            <a:ext cx="631088" cy="631088"/>
          </a:xfrm>
          <a:custGeom>
            <a:avLst/>
            <a:gdLst/>
            <a:ahLst/>
            <a:cxnLst/>
            <a:rect l="l" t="t" r="r" b="b"/>
            <a:pathLst>
              <a:path w="29632" h="29632" extrusionOk="0">
                <a:moveTo>
                  <a:pt x="13357" y="1"/>
                </a:moveTo>
                <a:lnTo>
                  <a:pt x="12010" y="225"/>
                </a:lnTo>
                <a:lnTo>
                  <a:pt x="10551" y="562"/>
                </a:lnTo>
                <a:lnTo>
                  <a:pt x="9204" y="1011"/>
                </a:lnTo>
                <a:lnTo>
                  <a:pt x="7857" y="1684"/>
                </a:lnTo>
                <a:lnTo>
                  <a:pt x="6623" y="2470"/>
                </a:lnTo>
                <a:lnTo>
                  <a:pt x="5388" y="3256"/>
                </a:lnTo>
                <a:lnTo>
                  <a:pt x="4266" y="4378"/>
                </a:lnTo>
                <a:lnTo>
                  <a:pt x="3256" y="5501"/>
                </a:lnTo>
                <a:lnTo>
                  <a:pt x="2470" y="6623"/>
                </a:lnTo>
                <a:lnTo>
                  <a:pt x="1684" y="7970"/>
                </a:lnTo>
                <a:lnTo>
                  <a:pt x="1011" y="9205"/>
                </a:lnTo>
                <a:lnTo>
                  <a:pt x="562" y="10551"/>
                </a:lnTo>
                <a:lnTo>
                  <a:pt x="225" y="12010"/>
                </a:lnTo>
                <a:lnTo>
                  <a:pt x="1" y="13357"/>
                </a:lnTo>
                <a:lnTo>
                  <a:pt x="1" y="14816"/>
                </a:lnTo>
                <a:lnTo>
                  <a:pt x="1" y="16276"/>
                </a:lnTo>
                <a:lnTo>
                  <a:pt x="225" y="17622"/>
                </a:lnTo>
                <a:lnTo>
                  <a:pt x="562" y="19082"/>
                </a:lnTo>
                <a:lnTo>
                  <a:pt x="1011" y="20428"/>
                </a:lnTo>
                <a:lnTo>
                  <a:pt x="1684" y="21775"/>
                </a:lnTo>
                <a:lnTo>
                  <a:pt x="2470" y="23010"/>
                </a:lnTo>
                <a:lnTo>
                  <a:pt x="3256" y="24132"/>
                </a:lnTo>
                <a:lnTo>
                  <a:pt x="4266" y="25367"/>
                </a:lnTo>
                <a:lnTo>
                  <a:pt x="5388" y="26377"/>
                </a:lnTo>
                <a:lnTo>
                  <a:pt x="6623" y="27163"/>
                </a:lnTo>
                <a:lnTo>
                  <a:pt x="7857" y="27948"/>
                </a:lnTo>
                <a:lnTo>
                  <a:pt x="9204" y="28622"/>
                </a:lnTo>
                <a:lnTo>
                  <a:pt x="10551" y="29071"/>
                </a:lnTo>
                <a:lnTo>
                  <a:pt x="12010" y="29408"/>
                </a:lnTo>
                <a:lnTo>
                  <a:pt x="13357" y="29632"/>
                </a:lnTo>
                <a:lnTo>
                  <a:pt x="16275" y="29632"/>
                </a:lnTo>
                <a:lnTo>
                  <a:pt x="17622" y="29408"/>
                </a:lnTo>
                <a:lnTo>
                  <a:pt x="19081" y="29071"/>
                </a:lnTo>
                <a:lnTo>
                  <a:pt x="20428" y="28622"/>
                </a:lnTo>
                <a:lnTo>
                  <a:pt x="21663" y="27948"/>
                </a:lnTo>
                <a:lnTo>
                  <a:pt x="23010" y="27163"/>
                </a:lnTo>
                <a:lnTo>
                  <a:pt x="24132" y="26377"/>
                </a:lnTo>
                <a:lnTo>
                  <a:pt x="25254" y="25367"/>
                </a:lnTo>
                <a:lnTo>
                  <a:pt x="26377" y="24132"/>
                </a:lnTo>
                <a:lnTo>
                  <a:pt x="27162" y="23010"/>
                </a:lnTo>
                <a:lnTo>
                  <a:pt x="27948" y="21775"/>
                </a:lnTo>
                <a:lnTo>
                  <a:pt x="28622" y="20428"/>
                </a:lnTo>
                <a:lnTo>
                  <a:pt x="29070" y="19082"/>
                </a:lnTo>
                <a:lnTo>
                  <a:pt x="29407" y="17622"/>
                </a:lnTo>
                <a:lnTo>
                  <a:pt x="29632" y="16276"/>
                </a:lnTo>
                <a:lnTo>
                  <a:pt x="29632" y="14816"/>
                </a:lnTo>
                <a:lnTo>
                  <a:pt x="29632" y="13357"/>
                </a:lnTo>
                <a:lnTo>
                  <a:pt x="29407" y="12010"/>
                </a:lnTo>
                <a:lnTo>
                  <a:pt x="29070" y="10551"/>
                </a:lnTo>
                <a:lnTo>
                  <a:pt x="28622" y="9205"/>
                </a:lnTo>
                <a:lnTo>
                  <a:pt x="27948" y="7970"/>
                </a:lnTo>
                <a:lnTo>
                  <a:pt x="27162" y="6623"/>
                </a:lnTo>
                <a:lnTo>
                  <a:pt x="26377" y="5501"/>
                </a:lnTo>
                <a:lnTo>
                  <a:pt x="25254" y="4378"/>
                </a:lnTo>
                <a:lnTo>
                  <a:pt x="24132" y="3256"/>
                </a:lnTo>
                <a:lnTo>
                  <a:pt x="23010" y="2470"/>
                </a:lnTo>
                <a:lnTo>
                  <a:pt x="21663" y="1684"/>
                </a:lnTo>
                <a:lnTo>
                  <a:pt x="20428" y="1011"/>
                </a:lnTo>
                <a:lnTo>
                  <a:pt x="19081" y="562"/>
                </a:lnTo>
                <a:lnTo>
                  <a:pt x="17622" y="225"/>
                </a:lnTo>
                <a:lnTo>
                  <a:pt x="16275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1"/>
          <p:cNvSpPr/>
          <p:nvPr/>
        </p:nvSpPr>
        <p:spPr>
          <a:xfrm>
            <a:off x="6761363" y="986325"/>
            <a:ext cx="984925" cy="387250"/>
          </a:xfrm>
          <a:custGeom>
            <a:avLst/>
            <a:gdLst/>
            <a:ahLst/>
            <a:cxnLst/>
            <a:rect l="l" t="t" r="r" b="b"/>
            <a:pathLst>
              <a:path w="39397" h="15490" extrusionOk="0">
                <a:moveTo>
                  <a:pt x="22897" y="1"/>
                </a:moveTo>
                <a:lnTo>
                  <a:pt x="21775" y="225"/>
                </a:lnTo>
                <a:lnTo>
                  <a:pt x="20765" y="674"/>
                </a:lnTo>
                <a:lnTo>
                  <a:pt x="19867" y="1123"/>
                </a:lnTo>
                <a:lnTo>
                  <a:pt x="18969" y="1684"/>
                </a:lnTo>
                <a:lnTo>
                  <a:pt x="18296" y="2358"/>
                </a:lnTo>
                <a:lnTo>
                  <a:pt x="17622" y="3031"/>
                </a:lnTo>
                <a:lnTo>
                  <a:pt x="17061" y="3817"/>
                </a:lnTo>
                <a:lnTo>
                  <a:pt x="16051" y="5164"/>
                </a:lnTo>
                <a:lnTo>
                  <a:pt x="15377" y="6398"/>
                </a:lnTo>
                <a:lnTo>
                  <a:pt x="14928" y="7633"/>
                </a:lnTo>
                <a:lnTo>
                  <a:pt x="14367" y="7184"/>
                </a:lnTo>
                <a:lnTo>
                  <a:pt x="13806" y="6623"/>
                </a:lnTo>
                <a:lnTo>
                  <a:pt x="13020" y="6062"/>
                </a:lnTo>
                <a:lnTo>
                  <a:pt x="12122" y="5613"/>
                </a:lnTo>
                <a:lnTo>
                  <a:pt x="11112" y="5388"/>
                </a:lnTo>
                <a:lnTo>
                  <a:pt x="10102" y="5388"/>
                </a:lnTo>
                <a:lnTo>
                  <a:pt x="9541" y="5500"/>
                </a:lnTo>
                <a:lnTo>
                  <a:pt x="8980" y="5725"/>
                </a:lnTo>
                <a:lnTo>
                  <a:pt x="8419" y="6062"/>
                </a:lnTo>
                <a:lnTo>
                  <a:pt x="7970" y="6511"/>
                </a:lnTo>
                <a:lnTo>
                  <a:pt x="7072" y="7408"/>
                </a:lnTo>
                <a:lnTo>
                  <a:pt x="6286" y="8419"/>
                </a:lnTo>
                <a:lnTo>
                  <a:pt x="5613" y="9429"/>
                </a:lnTo>
                <a:lnTo>
                  <a:pt x="4715" y="11225"/>
                </a:lnTo>
                <a:lnTo>
                  <a:pt x="4490" y="11898"/>
                </a:lnTo>
                <a:lnTo>
                  <a:pt x="3929" y="12235"/>
                </a:lnTo>
                <a:lnTo>
                  <a:pt x="2694" y="13020"/>
                </a:lnTo>
                <a:lnTo>
                  <a:pt x="1235" y="14143"/>
                </a:lnTo>
                <a:lnTo>
                  <a:pt x="562" y="14816"/>
                </a:lnTo>
                <a:lnTo>
                  <a:pt x="1" y="15490"/>
                </a:lnTo>
                <a:lnTo>
                  <a:pt x="39396" y="15377"/>
                </a:lnTo>
                <a:lnTo>
                  <a:pt x="39060" y="15041"/>
                </a:lnTo>
                <a:lnTo>
                  <a:pt x="38162" y="14031"/>
                </a:lnTo>
                <a:lnTo>
                  <a:pt x="37488" y="13582"/>
                </a:lnTo>
                <a:lnTo>
                  <a:pt x="36815" y="13133"/>
                </a:lnTo>
                <a:lnTo>
                  <a:pt x="36029" y="12796"/>
                </a:lnTo>
                <a:lnTo>
                  <a:pt x="35244" y="12571"/>
                </a:lnTo>
                <a:lnTo>
                  <a:pt x="34458" y="10551"/>
                </a:lnTo>
                <a:lnTo>
                  <a:pt x="33560" y="8531"/>
                </a:lnTo>
                <a:lnTo>
                  <a:pt x="32325" y="6286"/>
                </a:lnTo>
                <a:lnTo>
                  <a:pt x="31540" y="5164"/>
                </a:lnTo>
                <a:lnTo>
                  <a:pt x="30642" y="3929"/>
                </a:lnTo>
                <a:lnTo>
                  <a:pt x="29744" y="2919"/>
                </a:lnTo>
                <a:lnTo>
                  <a:pt x="28734" y="1909"/>
                </a:lnTo>
                <a:lnTo>
                  <a:pt x="27724" y="1123"/>
                </a:lnTo>
                <a:lnTo>
                  <a:pt x="26489" y="562"/>
                </a:lnTo>
                <a:lnTo>
                  <a:pt x="25254" y="113"/>
                </a:lnTo>
                <a:lnTo>
                  <a:pt x="24693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1"/>
          <p:cNvSpPr/>
          <p:nvPr/>
        </p:nvSpPr>
        <p:spPr>
          <a:xfrm>
            <a:off x="7576575" y="1589138"/>
            <a:ext cx="847425" cy="311500"/>
          </a:xfrm>
          <a:custGeom>
            <a:avLst/>
            <a:gdLst/>
            <a:ahLst/>
            <a:cxnLst/>
            <a:rect l="l" t="t" r="r" b="b"/>
            <a:pathLst>
              <a:path w="33897" h="12460" extrusionOk="0">
                <a:moveTo>
                  <a:pt x="14479" y="1"/>
                </a:moveTo>
                <a:lnTo>
                  <a:pt x="13581" y="225"/>
                </a:lnTo>
                <a:lnTo>
                  <a:pt x="12683" y="674"/>
                </a:lnTo>
                <a:lnTo>
                  <a:pt x="11786" y="1348"/>
                </a:lnTo>
                <a:lnTo>
                  <a:pt x="10888" y="2021"/>
                </a:lnTo>
                <a:lnTo>
                  <a:pt x="10102" y="2807"/>
                </a:lnTo>
                <a:lnTo>
                  <a:pt x="8643" y="4602"/>
                </a:lnTo>
                <a:lnTo>
                  <a:pt x="7296" y="6398"/>
                </a:lnTo>
                <a:lnTo>
                  <a:pt x="6174" y="7970"/>
                </a:lnTo>
                <a:lnTo>
                  <a:pt x="5276" y="9092"/>
                </a:lnTo>
                <a:lnTo>
                  <a:pt x="4939" y="9429"/>
                </a:lnTo>
                <a:lnTo>
                  <a:pt x="4715" y="9541"/>
                </a:lnTo>
                <a:lnTo>
                  <a:pt x="4041" y="9653"/>
                </a:lnTo>
                <a:lnTo>
                  <a:pt x="3368" y="9990"/>
                </a:lnTo>
                <a:lnTo>
                  <a:pt x="2582" y="10439"/>
                </a:lnTo>
                <a:lnTo>
                  <a:pt x="1796" y="11000"/>
                </a:lnTo>
                <a:lnTo>
                  <a:pt x="562" y="12010"/>
                </a:lnTo>
                <a:lnTo>
                  <a:pt x="1" y="12459"/>
                </a:lnTo>
                <a:lnTo>
                  <a:pt x="33897" y="12459"/>
                </a:lnTo>
                <a:lnTo>
                  <a:pt x="33111" y="11337"/>
                </a:lnTo>
                <a:lnTo>
                  <a:pt x="32325" y="10327"/>
                </a:lnTo>
                <a:lnTo>
                  <a:pt x="31540" y="9541"/>
                </a:lnTo>
                <a:lnTo>
                  <a:pt x="30642" y="8868"/>
                </a:lnTo>
                <a:lnTo>
                  <a:pt x="29744" y="8419"/>
                </a:lnTo>
                <a:lnTo>
                  <a:pt x="28958" y="8082"/>
                </a:lnTo>
                <a:lnTo>
                  <a:pt x="28060" y="7745"/>
                </a:lnTo>
                <a:lnTo>
                  <a:pt x="27274" y="7633"/>
                </a:lnTo>
                <a:lnTo>
                  <a:pt x="25815" y="7521"/>
                </a:lnTo>
                <a:lnTo>
                  <a:pt x="24693" y="7633"/>
                </a:lnTo>
                <a:lnTo>
                  <a:pt x="23907" y="7745"/>
                </a:lnTo>
                <a:lnTo>
                  <a:pt x="23571" y="7857"/>
                </a:lnTo>
                <a:lnTo>
                  <a:pt x="23122" y="6623"/>
                </a:lnTo>
                <a:lnTo>
                  <a:pt x="22448" y="5500"/>
                </a:lnTo>
                <a:lnTo>
                  <a:pt x="21550" y="4041"/>
                </a:lnTo>
                <a:lnTo>
                  <a:pt x="20428" y="2694"/>
                </a:lnTo>
                <a:lnTo>
                  <a:pt x="19754" y="2021"/>
                </a:lnTo>
                <a:lnTo>
                  <a:pt x="18969" y="1348"/>
                </a:lnTo>
                <a:lnTo>
                  <a:pt x="18183" y="899"/>
                </a:lnTo>
                <a:lnTo>
                  <a:pt x="17397" y="450"/>
                </a:lnTo>
                <a:lnTo>
                  <a:pt x="16500" y="113"/>
                </a:lnTo>
                <a:lnTo>
                  <a:pt x="15489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/>
          <p:nvPr/>
        </p:nvSpPr>
        <p:spPr>
          <a:xfrm>
            <a:off x="2464666" y="791727"/>
            <a:ext cx="795649" cy="311512"/>
          </a:xfrm>
          <a:custGeom>
            <a:avLst/>
            <a:gdLst/>
            <a:ahLst/>
            <a:cxnLst/>
            <a:rect l="l" t="t" r="r" b="b"/>
            <a:pathLst>
              <a:path w="28959" h="11337" extrusionOk="0">
                <a:moveTo>
                  <a:pt x="11337" y="1"/>
                </a:moveTo>
                <a:lnTo>
                  <a:pt x="10327" y="113"/>
                </a:lnTo>
                <a:lnTo>
                  <a:pt x="9429" y="450"/>
                </a:lnTo>
                <a:lnTo>
                  <a:pt x="8643" y="899"/>
                </a:lnTo>
                <a:lnTo>
                  <a:pt x="7857" y="1460"/>
                </a:lnTo>
                <a:lnTo>
                  <a:pt x="7072" y="2133"/>
                </a:lnTo>
                <a:lnTo>
                  <a:pt x="6398" y="2919"/>
                </a:lnTo>
                <a:lnTo>
                  <a:pt x="5837" y="3817"/>
                </a:lnTo>
                <a:lnTo>
                  <a:pt x="5276" y="4603"/>
                </a:lnTo>
                <a:lnTo>
                  <a:pt x="4266" y="6398"/>
                </a:lnTo>
                <a:lnTo>
                  <a:pt x="3592" y="7858"/>
                </a:lnTo>
                <a:lnTo>
                  <a:pt x="3031" y="9204"/>
                </a:lnTo>
                <a:lnTo>
                  <a:pt x="2470" y="9429"/>
                </a:lnTo>
                <a:lnTo>
                  <a:pt x="1909" y="9653"/>
                </a:lnTo>
                <a:lnTo>
                  <a:pt x="899" y="10439"/>
                </a:lnTo>
                <a:lnTo>
                  <a:pt x="225" y="11113"/>
                </a:lnTo>
                <a:lnTo>
                  <a:pt x="1" y="11337"/>
                </a:lnTo>
                <a:lnTo>
                  <a:pt x="28958" y="11337"/>
                </a:lnTo>
                <a:lnTo>
                  <a:pt x="28509" y="10888"/>
                </a:lnTo>
                <a:lnTo>
                  <a:pt x="28060" y="10327"/>
                </a:lnTo>
                <a:lnTo>
                  <a:pt x="27050" y="9541"/>
                </a:lnTo>
                <a:lnTo>
                  <a:pt x="25703" y="8755"/>
                </a:lnTo>
                <a:lnTo>
                  <a:pt x="25479" y="8194"/>
                </a:lnTo>
                <a:lnTo>
                  <a:pt x="24805" y="6960"/>
                </a:lnTo>
                <a:lnTo>
                  <a:pt x="24356" y="6174"/>
                </a:lnTo>
                <a:lnTo>
                  <a:pt x="23795" y="5388"/>
                </a:lnTo>
                <a:lnTo>
                  <a:pt x="23122" y="4715"/>
                </a:lnTo>
                <a:lnTo>
                  <a:pt x="22336" y="4266"/>
                </a:lnTo>
                <a:lnTo>
                  <a:pt x="21999" y="4041"/>
                </a:lnTo>
                <a:lnTo>
                  <a:pt x="21550" y="3929"/>
                </a:lnTo>
                <a:lnTo>
                  <a:pt x="20765" y="3929"/>
                </a:lnTo>
                <a:lnTo>
                  <a:pt x="20091" y="4154"/>
                </a:lnTo>
                <a:lnTo>
                  <a:pt x="19418" y="4490"/>
                </a:lnTo>
                <a:lnTo>
                  <a:pt x="18857" y="4939"/>
                </a:lnTo>
                <a:lnTo>
                  <a:pt x="18408" y="5276"/>
                </a:lnTo>
                <a:lnTo>
                  <a:pt x="18071" y="5613"/>
                </a:lnTo>
                <a:lnTo>
                  <a:pt x="17622" y="4715"/>
                </a:lnTo>
                <a:lnTo>
                  <a:pt x="17173" y="3817"/>
                </a:lnTo>
                <a:lnTo>
                  <a:pt x="16500" y="2807"/>
                </a:lnTo>
                <a:lnTo>
                  <a:pt x="15490" y="1797"/>
                </a:lnTo>
                <a:lnTo>
                  <a:pt x="14928" y="1235"/>
                </a:lnTo>
                <a:lnTo>
                  <a:pt x="14367" y="899"/>
                </a:lnTo>
                <a:lnTo>
                  <a:pt x="13694" y="450"/>
                </a:lnTo>
                <a:lnTo>
                  <a:pt x="12908" y="225"/>
                </a:lnTo>
                <a:lnTo>
                  <a:pt x="12122" y="1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1"/>
          <p:cNvSpPr/>
          <p:nvPr/>
        </p:nvSpPr>
        <p:spPr>
          <a:xfrm flipH="1">
            <a:off x="366174" y="3705152"/>
            <a:ext cx="5474994" cy="2956204"/>
          </a:xfrm>
          <a:custGeom>
            <a:avLst/>
            <a:gdLst/>
            <a:ahLst/>
            <a:cxnLst/>
            <a:rect l="l" t="t" r="r" b="b"/>
            <a:pathLst>
              <a:path w="224477" h="121218" extrusionOk="0">
                <a:moveTo>
                  <a:pt x="185418" y="0"/>
                </a:moveTo>
                <a:lnTo>
                  <a:pt x="177112" y="15489"/>
                </a:lnTo>
                <a:lnTo>
                  <a:pt x="170827" y="16387"/>
                </a:lnTo>
                <a:lnTo>
                  <a:pt x="160838" y="31876"/>
                </a:lnTo>
                <a:lnTo>
                  <a:pt x="143778" y="14816"/>
                </a:lnTo>
                <a:lnTo>
                  <a:pt x="128176" y="38049"/>
                </a:lnTo>
                <a:lnTo>
                  <a:pt x="113585" y="39396"/>
                </a:lnTo>
                <a:lnTo>
                  <a:pt x="94954" y="59711"/>
                </a:lnTo>
                <a:lnTo>
                  <a:pt x="85526" y="52079"/>
                </a:lnTo>
                <a:lnTo>
                  <a:pt x="72057" y="60385"/>
                </a:lnTo>
                <a:lnTo>
                  <a:pt x="52640" y="40182"/>
                </a:lnTo>
                <a:lnTo>
                  <a:pt x="41865" y="51293"/>
                </a:lnTo>
                <a:lnTo>
                  <a:pt x="29294" y="53313"/>
                </a:lnTo>
                <a:lnTo>
                  <a:pt x="0" y="121218"/>
                </a:lnTo>
                <a:lnTo>
                  <a:pt x="224477" y="121218"/>
                </a:lnTo>
                <a:lnTo>
                  <a:pt x="201693" y="26937"/>
                </a:lnTo>
                <a:lnTo>
                  <a:pt x="185418" y="0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1"/>
          <p:cNvSpPr/>
          <p:nvPr/>
        </p:nvSpPr>
        <p:spPr>
          <a:xfrm rot="-497524">
            <a:off x="6550795" y="2968332"/>
            <a:ext cx="5474989" cy="2956204"/>
          </a:xfrm>
          <a:custGeom>
            <a:avLst/>
            <a:gdLst/>
            <a:ahLst/>
            <a:cxnLst/>
            <a:rect l="l" t="t" r="r" b="b"/>
            <a:pathLst>
              <a:path w="224477" h="121218" extrusionOk="0">
                <a:moveTo>
                  <a:pt x="185418" y="0"/>
                </a:moveTo>
                <a:lnTo>
                  <a:pt x="177112" y="15489"/>
                </a:lnTo>
                <a:lnTo>
                  <a:pt x="170827" y="16387"/>
                </a:lnTo>
                <a:lnTo>
                  <a:pt x="160838" y="31876"/>
                </a:lnTo>
                <a:lnTo>
                  <a:pt x="143778" y="14816"/>
                </a:lnTo>
                <a:lnTo>
                  <a:pt x="128176" y="38049"/>
                </a:lnTo>
                <a:lnTo>
                  <a:pt x="113585" y="39396"/>
                </a:lnTo>
                <a:lnTo>
                  <a:pt x="94954" y="59711"/>
                </a:lnTo>
                <a:lnTo>
                  <a:pt x="85526" y="52079"/>
                </a:lnTo>
                <a:lnTo>
                  <a:pt x="72057" y="60385"/>
                </a:lnTo>
                <a:lnTo>
                  <a:pt x="52640" y="40182"/>
                </a:lnTo>
                <a:lnTo>
                  <a:pt x="41865" y="51293"/>
                </a:lnTo>
                <a:lnTo>
                  <a:pt x="29294" y="53313"/>
                </a:lnTo>
                <a:lnTo>
                  <a:pt x="0" y="121218"/>
                </a:lnTo>
                <a:lnTo>
                  <a:pt x="224477" y="121218"/>
                </a:lnTo>
                <a:lnTo>
                  <a:pt x="201693" y="26937"/>
                </a:lnTo>
                <a:lnTo>
                  <a:pt x="185418" y="0"/>
                </a:lnTo>
                <a:close/>
              </a:path>
            </a:pathLst>
          </a:custGeom>
          <a:solidFill>
            <a:srgbClr val="F9D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1"/>
          <p:cNvGrpSpPr/>
          <p:nvPr/>
        </p:nvGrpSpPr>
        <p:grpSpPr>
          <a:xfrm>
            <a:off x="1662902" y="3295912"/>
            <a:ext cx="582376" cy="2015446"/>
            <a:chOff x="1662900" y="3432625"/>
            <a:chExt cx="608925" cy="2107325"/>
          </a:xfrm>
        </p:grpSpPr>
        <p:sp>
          <p:nvSpPr>
            <p:cNvPr id="32" name="Google Shape;32;p21"/>
            <p:cNvSpPr/>
            <p:nvPr/>
          </p:nvSpPr>
          <p:spPr>
            <a:xfrm>
              <a:off x="1662900" y="3432625"/>
              <a:ext cx="28075" cy="2107325"/>
            </a:xfrm>
            <a:custGeom>
              <a:avLst/>
              <a:gdLst/>
              <a:ahLst/>
              <a:cxnLst/>
              <a:rect l="l" t="t" r="r" b="b"/>
              <a:pathLst>
                <a:path w="1123" h="84293" extrusionOk="0">
                  <a:moveTo>
                    <a:pt x="450" y="1"/>
                  </a:moveTo>
                  <a:lnTo>
                    <a:pt x="1" y="84292"/>
                  </a:lnTo>
                  <a:lnTo>
                    <a:pt x="674" y="84292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1129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>
              <a:off x="1974375" y="3651500"/>
              <a:ext cx="297450" cy="510725"/>
            </a:xfrm>
            <a:custGeom>
              <a:avLst/>
              <a:gdLst/>
              <a:ahLst/>
              <a:cxnLst/>
              <a:rect l="l" t="t" r="r" b="b"/>
              <a:pathLst>
                <a:path w="11898" h="20429" extrusionOk="0">
                  <a:moveTo>
                    <a:pt x="112" y="1"/>
                  </a:moveTo>
                  <a:lnTo>
                    <a:pt x="0" y="15153"/>
                  </a:lnTo>
                  <a:lnTo>
                    <a:pt x="112" y="15602"/>
                  </a:lnTo>
                  <a:lnTo>
                    <a:pt x="225" y="15938"/>
                  </a:lnTo>
                  <a:lnTo>
                    <a:pt x="337" y="16387"/>
                  </a:lnTo>
                  <a:lnTo>
                    <a:pt x="561" y="16724"/>
                  </a:lnTo>
                  <a:lnTo>
                    <a:pt x="1122" y="17398"/>
                  </a:lnTo>
                  <a:lnTo>
                    <a:pt x="2020" y="17959"/>
                  </a:lnTo>
                  <a:lnTo>
                    <a:pt x="3031" y="18520"/>
                  </a:lnTo>
                  <a:lnTo>
                    <a:pt x="4377" y="18969"/>
                  </a:lnTo>
                  <a:lnTo>
                    <a:pt x="5949" y="19418"/>
                  </a:lnTo>
                  <a:lnTo>
                    <a:pt x="7632" y="19867"/>
                  </a:lnTo>
                  <a:lnTo>
                    <a:pt x="9653" y="20204"/>
                  </a:lnTo>
                  <a:lnTo>
                    <a:pt x="11897" y="20428"/>
                  </a:lnTo>
                  <a:lnTo>
                    <a:pt x="11897" y="5276"/>
                  </a:lnTo>
                  <a:lnTo>
                    <a:pt x="9765" y="4939"/>
                  </a:lnTo>
                  <a:lnTo>
                    <a:pt x="7745" y="4602"/>
                  </a:lnTo>
                  <a:lnTo>
                    <a:pt x="5949" y="4266"/>
                  </a:lnTo>
                  <a:lnTo>
                    <a:pt x="4490" y="3817"/>
                  </a:lnTo>
                  <a:lnTo>
                    <a:pt x="3143" y="3368"/>
                  </a:lnTo>
                  <a:lnTo>
                    <a:pt x="2133" y="2807"/>
                  </a:lnTo>
                  <a:lnTo>
                    <a:pt x="1235" y="2245"/>
                  </a:lnTo>
                  <a:lnTo>
                    <a:pt x="674" y="1572"/>
                  </a:lnTo>
                  <a:lnTo>
                    <a:pt x="449" y="1235"/>
                  </a:lnTo>
                  <a:lnTo>
                    <a:pt x="225" y="786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1974375" y="3651500"/>
              <a:ext cx="297450" cy="510725"/>
            </a:xfrm>
            <a:custGeom>
              <a:avLst/>
              <a:gdLst/>
              <a:ahLst/>
              <a:cxnLst/>
              <a:rect l="l" t="t" r="r" b="b"/>
              <a:pathLst>
                <a:path w="11898" h="20429" fill="none" extrusionOk="0">
                  <a:moveTo>
                    <a:pt x="0" y="15153"/>
                  </a:moveTo>
                  <a:lnTo>
                    <a:pt x="112" y="1"/>
                  </a:lnTo>
                  <a:lnTo>
                    <a:pt x="112" y="1"/>
                  </a:lnTo>
                  <a:lnTo>
                    <a:pt x="225" y="786"/>
                  </a:lnTo>
                  <a:lnTo>
                    <a:pt x="225" y="786"/>
                  </a:lnTo>
                  <a:lnTo>
                    <a:pt x="449" y="1235"/>
                  </a:lnTo>
                  <a:lnTo>
                    <a:pt x="674" y="1572"/>
                  </a:lnTo>
                  <a:lnTo>
                    <a:pt x="674" y="1572"/>
                  </a:lnTo>
                  <a:lnTo>
                    <a:pt x="1235" y="2245"/>
                  </a:lnTo>
                  <a:lnTo>
                    <a:pt x="2133" y="2807"/>
                  </a:lnTo>
                  <a:lnTo>
                    <a:pt x="3143" y="3368"/>
                  </a:lnTo>
                  <a:lnTo>
                    <a:pt x="4490" y="3817"/>
                  </a:lnTo>
                  <a:lnTo>
                    <a:pt x="5949" y="4266"/>
                  </a:lnTo>
                  <a:lnTo>
                    <a:pt x="7745" y="4602"/>
                  </a:lnTo>
                  <a:lnTo>
                    <a:pt x="9765" y="4939"/>
                  </a:lnTo>
                  <a:lnTo>
                    <a:pt x="11897" y="5276"/>
                  </a:lnTo>
                  <a:lnTo>
                    <a:pt x="11897" y="20428"/>
                  </a:lnTo>
                  <a:lnTo>
                    <a:pt x="11897" y="20428"/>
                  </a:lnTo>
                  <a:lnTo>
                    <a:pt x="9653" y="20204"/>
                  </a:lnTo>
                  <a:lnTo>
                    <a:pt x="7632" y="19867"/>
                  </a:lnTo>
                  <a:lnTo>
                    <a:pt x="5949" y="19418"/>
                  </a:lnTo>
                  <a:lnTo>
                    <a:pt x="4377" y="18969"/>
                  </a:lnTo>
                  <a:lnTo>
                    <a:pt x="3031" y="18520"/>
                  </a:lnTo>
                  <a:lnTo>
                    <a:pt x="2020" y="17959"/>
                  </a:lnTo>
                  <a:lnTo>
                    <a:pt x="1122" y="17398"/>
                  </a:lnTo>
                  <a:lnTo>
                    <a:pt x="561" y="16724"/>
                  </a:lnTo>
                  <a:lnTo>
                    <a:pt x="561" y="16724"/>
                  </a:lnTo>
                  <a:lnTo>
                    <a:pt x="337" y="16387"/>
                  </a:lnTo>
                  <a:lnTo>
                    <a:pt x="225" y="15938"/>
                  </a:lnTo>
                  <a:lnTo>
                    <a:pt x="225" y="15938"/>
                  </a:lnTo>
                  <a:lnTo>
                    <a:pt x="112" y="15602"/>
                  </a:lnTo>
                  <a:lnTo>
                    <a:pt x="0" y="15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>
              <a:off x="1974375" y="3651500"/>
              <a:ext cx="297450" cy="510725"/>
            </a:xfrm>
            <a:custGeom>
              <a:avLst/>
              <a:gdLst/>
              <a:ahLst/>
              <a:cxnLst/>
              <a:rect l="l" t="t" r="r" b="b"/>
              <a:pathLst>
                <a:path w="11898" h="20429" extrusionOk="0">
                  <a:moveTo>
                    <a:pt x="112" y="1"/>
                  </a:moveTo>
                  <a:lnTo>
                    <a:pt x="0" y="15153"/>
                  </a:lnTo>
                  <a:lnTo>
                    <a:pt x="0" y="15265"/>
                  </a:lnTo>
                  <a:lnTo>
                    <a:pt x="225" y="15938"/>
                  </a:lnTo>
                  <a:lnTo>
                    <a:pt x="337" y="16387"/>
                  </a:lnTo>
                  <a:lnTo>
                    <a:pt x="561" y="16724"/>
                  </a:lnTo>
                  <a:lnTo>
                    <a:pt x="1122" y="17398"/>
                  </a:lnTo>
                  <a:lnTo>
                    <a:pt x="2020" y="17959"/>
                  </a:lnTo>
                  <a:lnTo>
                    <a:pt x="3031" y="18520"/>
                  </a:lnTo>
                  <a:lnTo>
                    <a:pt x="4377" y="18969"/>
                  </a:lnTo>
                  <a:lnTo>
                    <a:pt x="5949" y="19418"/>
                  </a:lnTo>
                  <a:lnTo>
                    <a:pt x="7632" y="19867"/>
                  </a:lnTo>
                  <a:lnTo>
                    <a:pt x="9653" y="20204"/>
                  </a:lnTo>
                  <a:lnTo>
                    <a:pt x="11897" y="20428"/>
                  </a:lnTo>
                  <a:lnTo>
                    <a:pt x="11897" y="5276"/>
                  </a:lnTo>
                  <a:lnTo>
                    <a:pt x="9765" y="4939"/>
                  </a:lnTo>
                  <a:lnTo>
                    <a:pt x="7745" y="4602"/>
                  </a:lnTo>
                  <a:lnTo>
                    <a:pt x="5949" y="4266"/>
                  </a:lnTo>
                  <a:lnTo>
                    <a:pt x="4490" y="3817"/>
                  </a:lnTo>
                  <a:lnTo>
                    <a:pt x="3143" y="3368"/>
                  </a:lnTo>
                  <a:lnTo>
                    <a:pt x="2133" y="2807"/>
                  </a:lnTo>
                  <a:lnTo>
                    <a:pt x="1235" y="2245"/>
                  </a:lnTo>
                  <a:lnTo>
                    <a:pt x="674" y="1572"/>
                  </a:lnTo>
                  <a:lnTo>
                    <a:pt x="449" y="1235"/>
                  </a:lnTo>
                  <a:lnTo>
                    <a:pt x="337" y="13020"/>
                  </a:lnTo>
                  <a:lnTo>
                    <a:pt x="225" y="14143"/>
                  </a:lnTo>
                  <a:lnTo>
                    <a:pt x="112" y="1515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D09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>
              <a:off x="1974375" y="3651500"/>
              <a:ext cx="297450" cy="510725"/>
            </a:xfrm>
            <a:custGeom>
              <a:avLst/>
              <a:gdLst/>
              <a:ahLst/>
              <a:cxnLst/>
              <a:rect l="l" t="t" r="r" b="b"/>
              <a:pathLst>
                <a:path w="11898" h="20429" fill="none" extrusionOk="0">
                  <a:moveTo>
                    <a:pt x="112" y="1"/>
                  </a:moveTo>
                  <a:lnTo>
                    <a:pt x="0" y="15153"/>
                  </a:lnTo>
                  <a:lnTo>
                    <a:pt x="0" y="15153"/>
                  </a:lnTo>
                  <a:lnTo>
                    <a:pt x="0" y="15265"/>
                  </a:lnTo>
                  <a:lnTo>
                    <a:pt x="0" y="15265"/>
                  </a:lnTo>
                  <a:lnTo>
                    <a:pt x="225" y="15938"/>
                  </a:lnTo>
                  <a:lnTo>
                    <a:pt x="225" y="15938"/>
                  </a:lnTo>
                  <a:lnTo>
                    <a:pt x="337" y="16387"/>
                  </a:lnTo>
                  <a:lnTo>
                    <a:pt x="561" y="16724"/>
                  </a:lnTo>
                  <a:lnTo>
                    <a:pt x="561" y="16724"/>
                  </a:lnTo>
                  <a:lnTo>
                    <a:pt x="1122" y="17398"/>
                  </a:lnTo>
                  <a:lnTo>
                    <a:pt x="2020" y="17959"/>
                  </a:lnTo>
                  <a:lnTo>
                    <a:pt x="3031" y="18520"/>
                  </a:lnTo>
                  <a:lnTo>
                    <a:pt x="4377" y="18969"/>
                  </a:lnTo>
                  <a:lnTo>
                    <a:pt x="5949" y="19418"/>
                  </a:lnTo>
                  <a:lnTo>
                    <a:pt x="7632" y="19867"/>
                  </a:lnTo>
                  <a:lnTo>
                    <a:pt x="9653" y="20204"/>
                  </a:lnTo>
                  <a:lnTo>
                    <a:pt x="11897" y="20428"/>
                  </a:lnTo>
                  <a:lnTo>
                    <a:pt x="11897" y="5276"/>
                  </a:lnTo>
                  <a:lnTo>
                    <a:pt x="11897" y="5276"/>
                  </a:lnTo>
                  <a:lnTo>
                    <a:pt x="9765" y="4939"/>
                  </a:lnTo>
                  <a:lnTo>
                    <a:pt x="7745" y="4602"/>
                  </a:lnTo>
                  <a:lnTo>
                    <a:pt x="5949" y="4266"/>
                  </a:lnTo>
                  <a:lnTo>
                    <a:pt x="4490" y="3817"/>
                  </a:lnTo>
                  <a:lnTo>
                    <a:pt x="3143" y="3368"/>
                  </a:lnTo>
                  <a:lnTo>
                    <a:pt x="2133" y="2807"/>
                  </a:lnTo>
                  <a:lnTo>
                    <a:pt x="1235" y="2245"/>
                  </a:lnTo>
                  <a:lnTo>
                    <a:pt x="674" y="1572"/>
                  </a:lnTo>
                  <a:lnTo>
                    <a:pt x="674" y="1572"/>
                  </a:lnTo>
                  <a:lnTo>
                    <a:pt x="449" y="1235"/>
                  </a:lnTo>
                  <a:lnTo>
                    <a:pt x="337" y="13020"/>
                  </a:lnTo>
                  <a:lnTo>
                    <a:pt x="337" y="13020"/>
                  </a:lnTo>
                  <a:lnTo>
                    <a:pt x="225" y="14143"/>
                  </a:lnTo>
                  <a:lnTo>
                    <a:pt x="225" y="14143"/>
                  </a:lnTo>
                  <a:lnTo>
                    <a:pt x="112" y="15153"/>
                  </a:lnTo>
                  <a:lnTo>
                    <a:pt x="112" y="15153"/>
                  </a:lnTo>
                  <a:lnTo>
                    <a:pt x="112" y="15153"/>
                  </a:lnTo>
                  <a:lnTo>
                    <a:pt x="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1977175" y="3598200"/>
              <a:ext cx="8450" cy="432125"/>
            </a:xfrm>
            <a:custGeom>
              <a:avLst/>
              <a:gdLst/>
              <a:ahLst/>
              <a:cxnLst/>
              <a:rect l="l" t="t" r="r" b="b"/>
              <a:pathLst>
                <a:path w="338" h="17285" extrusionOk="0">
                  <a:moveTo>
                    <a:pt x="337" y="0"/>
                  </a:moveTo>
                  <a:lnTo>
                    <a:pt x="225" y="1122"/>
                  </a:lnTo>
                  <a:lnTo>
                    <a:pt x="0" y="2133"/>
                  </a:lnTo>
                  <a:lnTo>
                    <a:pt x="0" y="17285"/>
                  </a:lnTo>
                  <a:lnTo>
                    <a:pt x="113" y="16275"/>
                  </a:lnTo>
                  <a:lnTo>
                    <a:pt x="225" y="15152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1977175" y="3598200"/>
              <a:ext cx="8450" cy="432125"/>
            </a:xfrm>
            <a:custGeom>
              <a:avLst/>
              <a:gdLst/>
              <a:ahLst/>
              <a:cxnLst/>
              <a:rect l="l" t="t" r="r" b="b"/>
              <a:pathLst>
                <a:path w="338" h="17285" fill="none" extrusionOk="0">
                  <a:moveTo>
                    <a:pt x="225" y="15152"/>
                  </a:moveTo>
                  <a:lnTo>
                    <a:pt x="225" y="15152"/>
                  </a:lnTo>
                  <a:lnTo>
                    <a:pt x="113" y="16275"/>
                  </a:lnTo>
                  <a:lnTo>
                    <a:pt x="113" y="16275"/>
                  </a:lnTo>
                  <a:lnTo>
                    <a:pt x="0" y="17285"/>
                  </a:lnTo>
                  <a:lnTo>
                    <a:pt x="0" y="2133"/>
                  </a:lnTo>
                  <a:lnTo>
                    <a:pt x="0" y="2133"/>
                  </a:lnTo>
                  <a:lnTo>
                    <a:pt x="225" y="1122"/>
                  </a:lnTo>
                  <a:lnTo>
                    <a:pt x="225" y="1122"/>
                  </a:lnTo>
                  <a:lnTo>
                    <a:pt x="337" y="0"/>
                  </a:lnTo>
                  <a:lnTo>
                    <a:pt x="225" y="15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1977175" y="3598200"/>
              <a:ext cx="8450" cy="432125"/>
            </a:xfrm>
            <a:custGeom>
              <a:avLst/>
              <a:gdLst/>
              <a:ahLst/>
              <a:cxnLst/>
              <a:rect l="l" t="t" r="r" b="b"/>
              <a:pathLst>
                <a:path w="338" h="17285" extrusionOk="0">
                  <a:moveTo>
                    <a:pt x="337" y="0"/>
                  </a:moveTo>
                  <a:lnTo>
                    <a:pt x="225" y="1122"/>
                  </a:lnTo>
                  <a:lnTo>
                    <a:pt x="0" y="2133"/>
                  </a:lnTo>
                  <a:lnTo>
                    <a:pt x="0" y="17285"/>
                  </a:lnTo>
                  <a:lnTo>
                    <a:pt x="113" y="16275"/>
                  </a:lnTo>
                  <a:lnTo>
                    <a:pt x="225" y="15152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17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1977175" y="3598200"/>
              <a:ext cx="8450" cy="432125"/>
            </a:xfrm>
            <a:custGeom>
              <a:avLst/>
              <a:gdLst/>
              <a:ahLst/>
              <a:cxnLst/>
              <a:rect l="l" t="t" r="r" b="b"/>
              <a:pathLst>
                <a:path w="338" h="17285" fill="none" extrusionOk="0">
                  <a:moveTo>
                    <a:pt x="337" y="0"/>
                  </a:moveTo>
                  <a:lnTo>
                    <a:pt x="337" y="0"/>
                  </a:lnTo>
                  <a:lnTo>
                    <a:pt x="225" y="1122"/>
                  </a:lnTo>
                  <a:lnTo>
                    <a:pt x="225" y="1122"/>
                  </a:lnTo>
                  <a:lnTo>
                    <a:pt x="0" y="2133"/>
                  </a:lnTo>
                  <a:lnTo>
                    <a:pt x="0" y="17285"/>
                  </a:lnTo>
                  <a:lnTo>
                    <a:pt x="0" y="17285"/>
                  </a:lnTo>
                  <a:lnTo>
                    <a:pt x="113" y="16275"/>
                  </a:lnTo>
                  <a:lnTo>
                    <a:pt x="113" y="16275"/>
                  </a:lnTo>
                  <a:lnTo>
                    <a:pt x="225" y="15152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>
              <a:off x="1676925" y="3469125"/>
              <a:ext cx="308700" cy="507900"/>
            </a:xfrm>
            <a:custGeom>
              <a:avLst/>
              <a:gdLst/>
              <a:ahLst/>
              <a:cxnLst/>
              <a:rect l="l" t="t" r="r" b="b"/>
              <a:pathLst>
                <a:path w="12348" h="20316" extrusionOk="0">
                  <a:moveTo>
                    <a:pt x="113" y="0"/>
                  </a:moveTo>
                  <a:lnTo>
                    <a:pt x="1" y="15265"/>
                  </a:lnTo>
                  <a:lnTo>
                    <a:pt x="2358" y="15377"/>
                  </a:lnTo>
                  <a:lnTo>
                    <a:pt x="4378" y="15713"/>
                  </a:lnTo>
                  <a:lnTo>
                    <a:pt x="6174" y="16050"/>
                  </a:lnTo>
                  <a:lnTo>
                    <a:pt x="7745" y="16499"/>
                  </a:lnTo>
                  <a:lnTo>
                    <a:pt x="9092" y="16948"/>
                  </a:lnTo>
                  <a:lnTo>
                    <a:pt x="10215" y="17509"/>
                  </a:lnTo>
                  <a:lnTo>
                    <a:pt x="11112" y="18070"/>
                  </a:lnTo>
                  <a:lnTo>
                    <a:pt x="11674" y="18744"/>
                  </a:lnTo>
                  <a:lnTo>
                    <a:pt x="12123" y="19417"/>
                  </a:lnTo>
                  <a:lnTo>
                    <a:pt x="12235" y="19866"/>
                  </a:lnTo>
                  <a:lnTo>
                    <a:pt x="12235" y="20315"/>
                  </a:lnTo>
                  <a:lnTo>
                    <a:pt x="12347" y="5163"/>
                  </a:lnTo>
                  <a:lnTo>
                    <a:pt x="12347" y="4714"/>
                  </a:lnTo>
                  <a:lnTo>
                    <a:pt x="12235" y="4265"/>
                  </a:lnTo>
                  <a:lnTo>
                    <a:pt x="11786" y="3592"/>
                  </a:lnTo>
                  <a:lnTo>
                    <a:pt x="11225" y="2918"/>
                  </a:lnTo>
                  <a:lnTo>
                    <a:pt x="10327" y="2245"/>
                  </a:lnTo>
                  <a:lnTo>
                    <a:pt x="9204" y="1796"/>
                  </a:lnTo>
                  <a:lnTo>
                    <a:pt x="7858" y="1235"/>
                  </a:lnTo>
                  <a:lnTo>
                    <a:pt x="6286" y="898"/>
                  </a:lnTo>
                  <a:lnTo>
                    <a:pt x="4490" y="561"/>
                  </a:lnTo>
                  <a:lnTo>
                    <a:pt x="2358" y="22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6A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1"/>
          <p:cNvSpPr/>
          <p:nvPr/>
        </p:nvSpPr>
        <p:spPr>
          <a:xfrm rot="10800000" flipH="1">
            <a:off x="-21600" y="-1641196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-21600" y="2652004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1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rgbClr val="2251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2" descr="A city with many tall building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249" r="3456"/>
          <a:stretch/>
        </p:blipFill>
        <p:spPr>
          <a:xfrm>
            <a:off x="-20347" y="0"/>
            <a:ext cx="91643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8" name="Google Shape;48;p22"/>
          <p:cNvGrpSpPr/>
          <p:nvPr/>
        </p:nvGrpSpPr>
        <p:grpSpPr>
          <a:xfrm>
            <a:off x="-20347" y="-2965545"/>
            <a:ext cx="964500" cy="8192900"/>
            <a:chOff x="-20347" y="-2965545"/>
            <a:chExt cx="964500" cy="8192900"/>
          </a:xfrm>
        </p:grpSpPr>
        <p:sp>
          <p:nvSpPr>
            <p:cNvPr id="49" name="Google Shape;49;p22"/>
            <p:cNvSpPr/>
            <p:nvPr/>
          </p:nvSpPr>
          <p:spPr>
            <a:xfrm rot="10800000" flipH="1">
              <a:off x="-20347" y="-2965545"/>
              <a:ext cx="964500" cy="3899700"/>
            </a:xfrm>
            <a:prstGeom prst="round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-20347" y="1327655"/>
              <a:ext cx="964500" cy="3899700"/>
            </a:xfrm>
            <a:prstGeom prst="round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 preserve="1">
  <p:cSld name="2_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buildings in the distance&#10;&#10;Description automatically generated">
            <a:extLst>
              <a:ext uri="{FF2B5EF4-FFF2-40B4-BE49-F238E27FC236}">
                <a16:creationId xmlns:a16="http://schemas.microsoft.com/office/drawing/2014/main" id="{6901BEFF-9F7B-F5B4-979B-9865A1145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15625"/>
          <a:stretch/>
        </p:blipFill>
        <p:spPr>
          <a:xfrm>
            <a:off x="6095" y="0"/>
            <a:ext cx="9137905" cy="5143500"/>
          </a:xfrm>
          <a:prstGeom prst="rect">
            <a:avLst/>
          </a:prstGeom>
        </p:spPr>
      </p:pic>
      <p:sp>
        <p:nvSpPr>
          <p:cNvPr id="47" name="Google Shape;47;p22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8" name="Google Shape;48;p22"/>
          <p:cNvGrpSpPr/>
          <p:nvPr/>
        </p:nvGrpSpPr>
        <p:grpSpPr>
          <a:xfrm>
            <a:off x="-20347" y="-2965545"/>
            <a:ext cx="964500" cy="8192900"/>
            <a:chOff x="-20347" y="-2965545"/>
            <a:chExt cx="964500" cy="8192900"/>
          </a:xfrm>
        </p:grpSpPr>
        <p:sp>
          <p:nvSpPr>
            <p:cNvPr id="49" name="Google Shape;49;p22"/>
            <p:cNvSpPr/>
            <p:nvPr/>
          </p:nvSpPr>
          <p:spPr>
            <a:xfrm rot="10800000" flipH="1">
              <a:off x="-20347" y="-2965545"/>
              <a:ext cx="964500" cy="3899700"/>
            </a:xfrm>
            <a:prstGeom prst="round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2"/>
            <p:cNvSpPr/>
            <p:nvPr/>
          </p:nvSpPr>
          <p:spPr>
            <a:xfrm>
              <a:off x="-20347" y="1327655"/>
              <a:ext cx="964500" cy="3899700"/>
            </a:xfrm>
            <a:prstGeom prst="round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1899300" y="747375"/>
            <a:ext cx="3505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53" name="Google Shape;53;p23"/>
          <p:cNvGrpSpPr/>
          <p:nvPr/>
        </p:nvGrpSpPr>
        <p:grpSpPr>
          <a:xfrm>
            <a:off x="-20347" y="-2965545"/>
            <a:ext cx="964500" cy="8192900"/>
            <a:chOff x="-20347" y="-2965545"/>
            <a:chExt cx="964500" cy="8192900"/>
          </a:xfrm>
        </p:grpSpPr>
        <p:sp>
          <p:nvSpPr>
            <p:cNvPr id="54" name="Google Shape;54;p23"/>
            <p:cNvSpPr/>
            <p:nvPr/>
          </p:nvSpPr>
          <p:spPr>
            <a:xfrm rot="10800000" flipH="1">
              <a:off x="-20347" y="-2965545"/>
              <a:ext cx="964500" cy="3899700"/>
            </a:xfrm>
            <a:prstGeom prst="round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3"/>
            <p:cNvSpPr/>
            <p:nvPr/>
          </p:nvSpPr>
          <p:spPr>
            <a:xfrm>
              <a:off x="-20347" y="1327655"/>
              <a:ext cx="964500" cy="3899700"/>
            </a:xfrm>
            <a:prstGeom prst="round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23"/>
          <p:cNvSpPr/>
          <p:nvPr/>
        </p:nvSpPr>
        <p:spPr>
          <a:xfrm flipH="1">
            <a:off x="2143500" y="213020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/>
          <p:nvPr/>
        </p:nvSpPr>
        <p:spPr>
          <a:xfrm flipH="1">
            <a:off x="1862000" y="1919905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3"/>
          <p:cNvSpPr/>
          <p:nvPr/>
        </p:nvSpPr>
        <p:spPr>
          <a:xfrm rot="10800000" flipH="1">
            <a:off x="7538863" y="811792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3"/>
          <p:cNvSpPr/>
          <p:nvPr/>
        </p:nvSpPr>
        <p:spPr>
          <a:xfrm rot="10800000" flipH="1">
            <a:off x="7735750" y="59901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/>
          <p:nvPr/>
        </p:nvSpPr>
        <p:spPr>
          <a:xfrm rot="10800000" flipH="1">
            <a:off x="8017250" y="809313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/>
          <p:nvPr/>
        </p:nvSpPr>
        <p:spPr>
          <a:xfrm flipH="1">
            <a:off x="7941050" y="27504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/>
          <p:nvPr/>
        </p:nvSpPr>
        <p:spPr>
          <a:xfrm>
            <a:off x="3737050" y="31065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/>
          <p:nvPr/>
        </p:nvSpPr>
        <p:spPr>
          <a:xfrm>
            <a:off x="4018550" y="289628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3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rgbClr val="2251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5">
  <p:cSld name="CUSTOM_3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 flipH="1">
            <a:off x="2295600" y="749808"/>
            <a:ext cx="2782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24"/>
          <p:cNvSpPr/>
          <p:nvPr/>
        </p:nvSpPr>
        <p:spPr>
          <a:xfrm rot="10800000" flipH="1">
            <a:off x="-21600" y="-1189133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4"/>
          <p:cNvSpPr/>
          <p:nvPr/>
        </p:nvSpPr>
        <p:spPr>
          <a:xfrm>
            <a:off x="-21600" y="3104067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4"/>
          <p:cNvSpPr/>
          <p:nvPr/>
        </p:nvSpPr>
        <p:spPr>
          <a:xfrm>
            <a:off x="7748900" y="31118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4"/>
          <p:cNvSpPr/>
          <p:nvPr/>
        </p:nvSpPr>
        <p:spPr>
          <a:xfrm>
            <a:off x="8030400" y="29015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4"/>
          <p:cNvSpPr/>
          <p:nvPr/>
        </p:nvSpPr>
        <p:spPr>
          <a:xfrm rot="10800000">
            <a:off x="5096374" y="1668138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4"/>
          <p:cNvSpPr/>
          <p:nvPr/>
        </p:nvSpPr>
        <p:spPr>
          <a:xfrm rot="10800000">
            <a:off x="4899487" y="1455358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4"/>
          <p:cNvSpPr/>
          <p:nvPr/>
        </p:nvSpPr>
        <p:spPr>
          <a:xfrm>
            <a:off x="3257375" y="9381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 flipH="1">
            <a:off x="3040975" y="11484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 flipH="1">
            <a:off x="2759475" y="938150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/>
          <p:nvPr/>
        </p:nvSpPr>
        <p:spPr>
          <a:xfrm rot="10800000">
            <a:off x="6043462" y="3623788"/>
            <a:ext cx="393600" cy="1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4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rgbClr val="2251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>
            <a:off x="1658175" y="539496"/>
            <a:ext cx="6761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>
            <a:off x="2106475" y="1247100"/>
            <a:ext cx="27606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2"/>
          </p:nvPr>
        </p:nvSpPr>
        <p:spPr>
          <a:xfrm>
            <a:off x="5226375" y="1247100"/>
            <a:ext cx="27606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25"/>
          <p:cNvSpPr/>
          <p:nvPr/>
        </p:nvSpPr>
        <p:spPr>
          <a:xfrm rot="10800000" flipH="1">
            <a:off x="-21600" y="-2482737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5"/>
          <p:cNvSpPr/>
          <p:nvPr/>
        </p:nvSpPr>
        <p:spPr>
          <a:xfrm>
            <a:off x="-21600" y="1810463"/>
            <a:ext cx="964500" cy="3899700"/>
          </a:xfrm>
          <a:prstGeom prst="round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rgbClr val="2251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>
            <a:spLocks noGrp="1"/>
          </p:cNvSpPr>
          <p:nvPr>
            <p:ph type="body" idx="1"/>
          </p:nvPr>
        </p:nvSpPr>
        <p:spPr>
          <a:xfrm>
            <a:off x="5038725" y="724075"/>
            <a:ext cx="33852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>
            <a:off x="720000" y="1340475"/>
            <a:ext cx="21543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ubTitle" idx="2"/>
          </p:nvPr>
        </p:nvSpPr>
        <p:spPr>
          <a:xfrm>
            <a:off x="720000" y="2321900"/>
            <a:ext cx="199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/>
          <p:nvPr/>
        </p:nvSpPr>
        <p:spPr>
          <a:xfrm>
            <a:off x="8515680" y="4713194"/>
            <a:ext cx="566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sz="1800" b="1" i="0" u="none" strike="noStrike" cap="none">
              <a:solidFill>
                <a:srgbClr val="22514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A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ignika"/>
              <a:buNone/>
              <a:defRPr sz="30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" name="Google Shape;8;p18"/>
          <p:cNvGrpSpPr/>
          <p:nvPr/>
        </p:nvGrpSpPr>
        <p:grpSpPr>
          <a:xfrm>
            <a:off x="344400" y="335189"/>
            <a:ext cx="279600" cy="279600"/>
            <a:chOff x="141925" y="223050"/>
            <a:chExt cx="279600" cy="279600"/>
          </a:xfrm>
        </p:grpSpPr>
        <p:sp>
          <p:nvSpPr>
            <p:cNvPr id="9" name="Google Shape;9;p18"/>
            <p:cNvSpPr/>
            <p:nvPr/>
          </p:nvSpPr>
          <p:spPr>
            <a:xfrm>
              <a:off x="141925" y="223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8"/>
            <p:cNvSpPr/>
            <p:nvPr/>
          </p:nvSpPr>
          <p:spPr>
            <a:xfrm>
              <a:off x="141925" y="4660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8"/>
            <p:cNvSpPr/>
            <p:nvPr/>
          </p:nvSpPr>
          <p:spPr>
            <a:xfrm>
              <a:off x="141925" y="344550"/>
              <a:ext cx="279600" cy="36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1047">
          <p15:clr>
            <a:srgbClr val="EA4335"/>
          </p15:clr>
        </p15:guide>
        <p15:guide id="6" pos="3174">
          <p15:clr>
            <a:srgbClr val="EA4335"/>
          </p15:clr>
        </p15:guide>
        <p15:guide id="7" orient="horz" pos="297">
          <p15:clr>
            <a:srgbClr val="EA4335"/>
          </p15:clr>
        </p15:guide>
        <p15:guide id="8" pos="3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1143000" y="811214"/>
            <a:ext cx="6858000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solidFill>
                  <a:srgbClr val="081412"/>
                </a:solidFill>
              </a:rPr>
              <a:t>PM2.5</a:t>
            </a:r>
            <a:r>
              <a:rPr lang="en-US" dirty="0"/>
              <a:t> </a:t>
            </a:r>
            <a:r>
              <a:rPr lang="en-US" dirty="0">
                <a:solidFill>
                  <a:srgbClr val="767172"/>
                </a:solidFill>
              </a:rPr>
              <a:t>Prediction with Machine Learning</a:t>
            </a:r>
            <a:endParaRPr dirty="0"/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1143000" y="2571750"/>
            <a:ext cx="6858000" cy="175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rgbClr val="767172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rgbClr val="767172"/>
                </a:solidFill>
                <a:latin typeface="Raleway"/>
                <a:ea typeface="Raleway"/>
                <a:cs typeface="Raleway"/>
                <a:sym typeface="Raleway"/>
              </a:rPr>
              <a:t>Kyi Thin Nu (st124087)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rgbClr val="767172"/>
                </a:solidFill>
                <a:latin typeface="Raleway"/>
                <a:ea typeface="Raleway"/>
                <a:cs typeface="Raleway"/>
                <a:sym typeface="Raleway"/>
              </a:rPr>
              <a:t>Thongtong </a:t>
            </a:r>
            <a:r>
              <a:rPr lang="en-US" sz="2000" dirty="0" err="1">
                <a:solidFill>
                  <a:srgbClr val="767172"/>
                </a:solidFill>
                <a:latin typeface="Raleway"/>
                <a:ea typeface="Raleway"/>
                <a:cs typeface="Raleway"/>
                <a:sym typeface="Raleway"/>
              </a:rPr>
              <a:t>Eamsaard</a:t>
            </a:r>
            <a:r>
              <a:rPr lang="en-US" sz="2000" dirty="0">
                <a:solidFill>
                  <a:srgbClr val="767172"/>
                </a:solidFill>
                <a:latin typeface="Raleway"/>
                <a:ea typeface="Raleway"/>
                <a:cs typeface="Raleway"/>
                <a:sym typeface="Raleway"/>
              </a:rPr>
              <a:t> (st123300)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rgbClr val="767172"/>
                </a:solidFill>
                <a:latin typeface="Raleway"/>
                <a:sym typeface="Raleway"/>
              </a:rPr>
              <a:t>Group 7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rgbClr val="76717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2"/>
          </p:nvPr>
        </p:nvSpPr>
        <p:spPr>
          <a:xfrm>
            <a:off x="0" y="4861560"/>
            <a:ext cx="8138160" cy="28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dirty="0">
                <a:latin typeface="Sarabun"/>
                <a:ea typeface="Sarabun"/>
                <a:cs typeface="Sarabun"/>
                <a:sym typeface="Sarabun"/>
              </a:rPr>
              <a:t>Image sources: https://www.bangkokpost.com/life/social-and-lifestyle/2578139/thailand-clean-air-network-needs-you</a:t>
            </a:r>
            <a:endParaRPr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9bfa2e4d01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018" y="1356470"/>
            <a:ext cx="1695687" cy="17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9bfa2e4d01_1_0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9bfa2e4d01_1_0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g29bfa2e4d01_1_0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g29bfa2e4d01_1_0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g29bfa2e4d01_1_0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g29bfa2e4d01_1_0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g29bfa2e4d01_1_0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9bfa2e4d01_1_0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g29bfa2e4d01_1_0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296" name="Google Shape;296;g29bfa2e4d01_1_0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29bfa2e4d01_1_0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9bfa2e4d01_1_0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g29bfa2e4d01_1_0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00" name="Google Shape;300;g29bfa2e4d01_1_0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29bfa2e4d01_1_0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g29bfa2e4d01_1_0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03" name="Google Shape;303;g29bfa2e4d01_1_0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29bfa2e4d01_1_0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g29bfa2e4d01_1_0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06" name="Google Shape;306;g29bfa2e4d01_1_0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9bfa2e4d01_1_0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9bfa2e4d01_1_0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29bfa2e4d01_1_0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g29bfa2e4d01_1_0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9bfa2e4d01_1_0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9bfa2e4d01_1_0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9bfa2e4d01_1_0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9bfa2e4d01_1_0"/>
          <p:cNvSpPr txBox="1">
            <a:spLocks noGrp="1"/>
          </p:cNvSpPr>
          <p:nvPr>
            <p:ph type="title"/>
          </p:nvPr>
        </p:nvSpPr>
        <p:spPr>
          <a:xfrm>
            <a:off x="1135900" y="28587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g29bfa2e4d01_1_0"/>
          <p:cNvSpPr txBox="1"/>
          <p:nvPr/>
        </p:nvSpPr>
        <p:spPr>
          <a:xfrm>
            <a:off x="941162" y="4785809"/>
            <a:ext cx="762371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 </a:t>
            </a:r>
            <a:r>
              <a:rPr lang="en-US" sz="800" b="1" i="0" u="none" strike="noStrike" cap="none" dirty="0" err="1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Doreswamy</a:t>
            </a: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lang="en-US" sz="800" b="1" i="0" u="none" strike="noStrike" cap="none" dirty="0" err="1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Harishkumar</a:t>
            </a: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 K. S., Yogesh K.M. and Ibrahim Gad. “Forecasting Air Pollution Particulate Matter (PM2.5) Using Machine Learning Regression Models”. Procedia Computer Science. vol. 171. 2020. pp. 2057–2066. https://www.sciencedirect.com/science/article/pii/S1877050920312060</a:t>
            </a:r>
            <a:endParaRPr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BDCE6-DDF6-C76C-32FF-AEF4E776C0E2}"/>
              </a:ext>
            </a:extLst>
          </p:cNvPr>
          <p:cNvSpPr txBox="1"/>
          <p:nvPr/>
        </p:nvSpPr>
        <p:spPr>
          <a:xfrm>
            <a:off x="4242434" y="1071165"/>
            <a:ext cx="49015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aleway" pitchFamily="2" charset="0"/>
              </a:rPr>
              <a:t>Taiwan Air Quality Monitoring data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aleway" pitchFamily="2" charset="0"/>
              </a:rPr>
              <a:t>The model they used are random forest regressor (RFR), gradient boosting regressor GBR), k neighbors regressor (KNR), MLP regressor (MLPR), and decision tree regressor CART.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aleway" pitchFamily="2" charset="0"/>
              </a:rPr>
              <a:t>To select the best model, they used cross-validation and determined that gradient boosting regressor model is better in forecasting air pollution in TAQMN data.</a:t>
            </a:r>
            <a:endParaRPr lang="en-US" b="1" dirty="0">
              <a:latin typeface="Ralew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E9441-C07D-C26D-F239-A66A428A2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91" y="1078777"/>
            <a:ext cx="3106535" cy="1834381"/>
          </a:xfrm>
          <a:prstGeom prst="rect">
            <a:avLst/>
          </a:prstGeom>
        </p:spPr>
      </p:pic>
      <p:pic>
        <p:nvPicPr>
          <p:cNvPr id="8" name="Picture 7" descr="A diagram of a data flow&#10;&#10;Description automatically generated">
            <a:extLst>
              <a:ext uri="{FF2B5EF4-FFF2-40B4-BE49-F238E27FC236}">
                <a16:creationId xmlns:a16="http://schemas.microsoft.com/office/drawing/2014/main" id="{1F504CC9-FA11-008F-A42F-C3D428622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491" y="3190851"/>
            <a:ext cx="5721446" cy="15519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>
            <a:spLocks noGrp="1"/>
          </p:cNvSpPr>
          <p:nvPr>
            <p:ph type="title"/>
          </p:nvPr>
        </p:nvSpPr>
        <p:spPr>
          <a:xfrm>
            <a:off x="1031846" y="1185500"/>
            <a:ext cx="7939454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600"/>
              <a:buNone/>
            </a:pPr>
            <a:r>
              <a:rPr lang="en-US" sz="8800" b="1"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8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10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10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AF7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rgbClr val="FFFAF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10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10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31" name="Google Shape;331;p10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35" name="Google Shape;335;p10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10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38" name="Google Shape;338;p10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10"/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341" name="Google Shape;341;p10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rgbClr val="FFFAF7"/>
            </a:solidFill>
            <a:ln w="9525" cap="flat" cmpd="sng">
              <a:solidFill>
                <a:srgbClr val="FFF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10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103" y="3070907"/>
            <a:ext cx="1324022" cy="132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Right 20">
            <a:extLst>
              <a:ext uri="{FF2B5EF4-FFF2-40B4-BE49-F238E27FC236}">
                <a16:creationId xmlns:a16="http://schemas.microsoft.com/office/drawing/2014/main" id="{2B423052-1702-A830-7618-391FA939EB37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1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F14A9-2218-4142-50D9-5782A3F27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32"/>
          <a:stretch/>
        </p:blipFill>
        <p:spPr>
          <a:xfrm>
            <a:off x="1154566" y="803945"/>
            <a:ext cx="7578793" cy="3828010"/>
          </a:xfrm>
          <a:prstGeom prst="rect">
            <a:avLst/>
          </a:prstGeom>
        </p:spPr>
      </p:pic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9bfa2e4d01_1_34"/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3">
                  <a:lumMod val="5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3" y="4866501"/>
            <a:ext cx="31887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 </a:t>
            </a:r>
            <a:r>
              <a:rPr lang="en-US" sz="800" b="1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https://www.google.co.th › maps</a:t>
            </a:r>
            <a:endParaRPr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2FB7AD-BA34-FC98-E8B8-88817234E09C}"/>
              </a:ext>
            </a:extLst>
          </p:cNvPr>
          <p:cNvGrpSpPr/>
          <p:nvPr/>
        </p:nvGrpSpPr>
        <p:grpSpPr>
          <a:xfrm>
            <a:off x="1343150" y="777937"/>
            <a:ext cx="1067330" cy="1125651"/>
            <a:chOff x="1106640" y="1316730"/>
            <a:chExt cx="1423200" cy="1500966"/>
          </a:xfrm>
        </p:grpSpPr>
        <p:sp>
          <p:nvSpPr>
            <p:cNvPr id="11" name="Google Shape;152;p4">
              <a:extLst>
                <a:ext uri="{FF2B5EF4-FFF2-40B4-BE49-F238E27FC236}">
                  <a16:creationId xmlns:a16="http://schemas.microsoft.com/office/drawing/2014/main" id="{14913622-FEC6-C509-18EE-90B498BC5708}"/>
                </a:ext>
              </a:extLst>
            </p:cNvPr>
            <p:cNvSpPr/>
            <p:nvPr/>
          </p:nvSpPr>
          <p:spPr>
            <a:xfrm>
              <a:off x="1106640" y="1316730"/>
              <a:ext cx="1423200" cy="1500966"/>
            </a:xfrm>
            <a:prstGeom prst="ellipse">
              <a:avLst/>
            </a:prstGeom>
            <a:solidFill>
              <a:srgbClr val="D1D6D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Picture 9" descr="A blue and green logo&#10;&#10;Description automatically generated">
              <a:extLst>
                <a:ext uri="{FF2B5EF4-FFF2-40B4-BE49-F238E27FC236}">
                  <a16:creationId xmlns:a16="http://schemas.microsoft.com/office/drawing/2014/main" id="{73C3B02B-87CB-8D07-1842-A331FEB0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375" y="1572348"/>
              <a:ext cx="989730" cy="989730"/>
            </a:xfrm>
            <a:prstGeom prst="rect">
              <a:avLst/>
            </a:prstGeom>
          </p:spPr>
        </p:pic>
      </p:grpSp>
      <p:sp>
        <p:nvSpPr>
          <p:cNvPr id="13" name="Google Shape;382;g29bfa2e4d01_1_34">
            <a:extLst>
              <a:ext uri="{FF2B5EF4-FFF2-40B4-BE49-F238E27FC236}">
                <a16:creationId xmlns:a16="http://schemas.microsoft.com/office/drawing/2014/main" id="{DD3263FF-0C36-FD67-0590-CE0DF2B2604F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15" name="Google Shape;382;g29bfa2e4d01_1_34">
            <a:extLst>
              <a:ext uri="{FF2B5EF4-FFF2-40B4-BE49-F238E27FC236}">
                <a16:creationId xmlns:a16="http://schemas.microsoft.com/office/drawing/2014/main" id="{DBE67A40-1954-ACD9-4B86-D5F5BF3AB18B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16" name="Google Shape;382;g29bfa2e4d01_1_34">
            <a:extLst>
              <a:ext uri="{FF2B5EF4-FFF2-40B4-BE49-F238E27FC236}">
                <a16:creationId xmlns:a16="http://schemas.microsoft.com/office/drawing/2014/main" id="{268DB79C-E91B-40FC-EE6A-7CE653E6DD15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17" name="Google Shape;382;g29bfa2e4d01_1_34">
            <a:extLst>
              <a:ext uri="{FF2B5EF4-FFF2-40B4-BE49-F238E27FC236}">
                <a16:creationId xmlns:a16="http://schemas.microsoft.com/office/drawing/2014/main" id="{4A251A47-16E0-46B3-849C-CD1834B2564C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18" name="Google Shape;382;g29bfa2e4d01_1_34">
            <a:extLst>
              <a:ext uri="{FF2B5EF4-FFF2-40B4-BE49-F238E27FC236}">
                <a16:creationId xmlns:a16="http://schemas.microsoft.com/office/drawing/2014/main" id="{A48A6FDC-2FE6-9766-B267-97B71451E0B1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19" name="Google Shape;382;g29bfa2e4d01_1_34">
            <a:extLst>
              <a:ext uri="{FF2B5EF4-FFF2-40B4-BE49-F238E27FC236}">
                <a16:creationId xmlns:a16="http://schemas.microsoft.com/office/drawing/2014/main" id="{5D99AA59-0A6A-38D8-7B05-89E08C338DE4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20" name="Google Shape;382;g29bfa2e4d01_1_34">
            <a:extLst>
              <a:ext uri="{FF2B5EF4-FFF2-40B4-BE49-F238E27FC236}">
                <a16:creationId xmlns:a16="http://schemas.microsoft.com/office/drawing/2014/main" id="{A61095BE-F681-CF66-A17D-9A6516002C33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1026" name="Picture 2" descr="Email, gmail, mail, logo, social, social media icon - Free ...">
            <a:extLst>
              <a:ext uri="{FF2B5EF4-FFF2-40B4-BE49-F238E27FC236}">
                <a16:creationId xmlns:a16="http://schemas.microsoft.com/office/drawing/2014/main" id="{60F3F795-5035-AF59-495A-CDF38E53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12" y="721658"/>
            <a:ext cx="358568" cy="3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1;p4">
            <a:extLst>
              <a:ext uri="{FF2B5EF4-FFF2-40B4-BE49-F238E27FC236}">
                <a16:creationId xmlns:a16="http://schemas.microsoft.com/office/drawing/2014/main" id="{99D6F868-E93C-90B1-EA0F-BB9C2A10EE1D}"/>
              </a:ext>
            </a:extLst>
          </p:cNvPr>
          <p:cNvSpPr txBox="1"/>
          <p:nvPr/>
        </p:nvSpPr>
        <p:spPr>
          <a:xfrm>
            <a:off x="5042581" y="4238517"/>
            <a:ext cx="3616296" cy="340474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Thanks to professor for valued data set</a:t>
            </a:r>
          </a:p>
        </p:txBody>
      </p:sp>
      <p:pic>
        <p:nvPicPr>
          <p:cNvPr id="1028" name="Picture 4" descr="ผศ.ดร.จันตรี ผลประเสริฐ_0 - CS Science">
            <a:extLst>
              <a:ext uri="{FF2B5EF4-FFF2-40B4-BE49-F238E27FC236}">
                <a16:creationId xmlns:a16="http://schemas.microsoft.com/office/drawing/2014/main" id="{F1561C1D-F7A0-30E4-0B41-6042515D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71" b="98992" l="9824" r="89673">
                        <a14:foregroundMark x1="45844" y1="9320" x2="59194" y2="17128"/>
                        <a14:foregroundMark x1="59194" y1="17128" x2="59194" y2="18640"/>
                        <a14:foregroundMark x1="38287" y1="9320" x2="52645" y2="4030"/>
                        <a14:foregroundMark x1="52645" y1="4030" x2="54912" y2="7053"/>
                        <a14:foregroundMark x1="22166" y1="91184" x2="70277" y2="94962"/>
                        <a14:foregroundMark x1="70277" y1="94962" x2="85390" y2="91940"/>
                        <a14:foregroundMark x1="85390" y1="91940" x2="84131" y2="87154"/>
                        <a14:foregroundMark x1="20151" y1="97481" x2="78086" y2="99244"/>
                        <a14:foregroundMark x1="78086" y1="99244" x2="85894" y2="96977"/>
                        <a14:foregroundMark x1="45340" y1="3023" x2="49370" y2="2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77" y="2499360"/>
            <a:ext cx="1740623" cy="174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Right 58">
            <a:extLst>
              <a:ext uri="{FF2B5EF4-FFF2-40B4-BE49-F238E27FC236}">
                <a16:creationId xmlns:a16="http://schemas.microsoft.com/office/drawing/2014/main" id="{9B8629BE-E39B-8538-2354-1D1211691443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85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3" y="4866501"/>
            <a:ext cx="31887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9" name="Google Shape;189;p4">
            <a:extLst>
              <a:ext uri="{FF2B5EF4-FFF2-40B4-BE49-F238E27FC236}">
                <a16:creationId xmlns:a16="http://schemas.microsoft.com/office/drawing/2014/main" id="{839BC3A9-4AED-42F9-ABD0-3D3EC98E11EB}"/>
              </a:ext>
            </a:extLst>
          </p:cNvPr>
          <p:cNvSpPr txBox="1"/>
          <p:nvPr/>
        </p:nvSpPr>
        <p:spPr>
          <a:xfrm>
            <a:off x="1020218" y="787474"/>
            <a:ext cx="4527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Drop 2</a:t>
            </a:r>
            <a:r>
              <a:rPr lang="en-US" sz="2000" b="1" i="0" u="none" strike="noStrike" cap="none" baseline="30000" dirty="0">
                <a:solidFill>
                  <a:schemeClr val="bg1">
                    <a:lumMod val="50000"/>
                  </a:schemeClr>
                </a:solidFill>
              </a:rPr>
              <a:t>nd</a:t>
            </a: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 header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not necessary</a:t>
            </a:r>
            <a:endParaRPr sz="20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13" name="Google Shape;189;p4">
            <a:extLst>
              <a:ext uri="{FF2B5EF4-FFF2-40B4-BE49-F238E27FC236}">
                <a16:creationId xmlns:a16="http://schemas.microsoft.com/office/drawing/2014/main" id="{1957C0A6-DEF5-A4CA-797E-8848D29D60D2}"/>
              </a:ext>
            </a:extLst>
          </p:cNvPr>
          <p:cNvSpPr txBox="1"/>
          <p:nvPr/>
        </p:nvSpPr>
        <p:spPr>
          <a:xfrm>
            <a:off x="1020218" y="1337614"/>
            <a:ext cx="7550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Rename header + Add Province column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because we have 5 stations</a:t>
            </a:r>
            <a:endParaRPr sz="20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31" name="Google Shape;189;p4">
            <a:extLst>
              <a:ext uri="{FF2B5EF4-FFF2-40B4-BE49-F238E27FC236}">
                <a16:creationId xmlns:a16="http://schemas.microsoft.com/office/drawing/2014/main" id="{E33774C6-556F-2930-622D-09E20431D192}"/>
              </a:ext>
            </a:extLst>
          </p:cNvPr>
          <p:cNvSpPr txBox="1"/>
          <p:nvPr/>
        </p:nvSpPr>
        <p:spPr>
          <a:xfrm>
            <a:off x="1020218" y="1832854"/>
            <a:ext cx="50896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Merge all 5 stations -&gt; single </a:t>
            </a:r>
            <a:r>
              <a:rPr lang="en-US" sz="2000" b="1" i="0" u="none" strike="noStrike" cap="none" dirty="0" err="1">
                <a:solidFill>
                  <a:schemeClr val="bg1">
                    <a:lumMod val="50000"/>
                  </a:schemeClr>
                </a:solidFill>
              </a:rPr>
              <a:t>DataFrame</a:t>
            </a:r>
            <a:endParaRPr sz="2000" b="1" i="0" u="none" strike="noStrike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C828A94-2D3C-4137-70C6-B598E08CF082}"/>
              </a:ext>
            </a:extLst>
          </p:cNvPr>
          <p:cNvSpPr/>
          <p:nvPr/>
        </p:nvSpPr>
        <p:spPr>
          <a:xfrm>
            <a:off x="1986059" y="2367532"/>
            <a:ext cx="3094637" cy="793548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65B68D-6110-42CA-B698-41C1CA77508C}"/>
              </a:ext>
            </a:extLst>
          </p:cNvPr>
          <p:cNvGrpSpPr/>
          <p:nvPr/>
        </p:nvGrpSpPr>
        <p:grpSpPr>
          <a:xfrm>
            <a:off x="1598057" y="2288690"/>
            <a:ext cx="810189" cy="917984"/>
            <a:chOff x="1910014" y="1385695"/>
            <a:chExt cx="1941055" cy="2060180"/>
          </a:xfrm>
        </p:grpSpPr>
        <p:pic>
          <p:nvPicPr>
            <p:cNvPr id="44" name="Picture 4" descr="Spreadsheet PNG Transparent Images Free Download | Vector Files | Pngtree">
              <a:extLst>
                <a:ext uri="{FF2B5EF4-FFF2-40B4-BE49-F238E27FC236}">
                  <a16:creationId xmlns:a16="http://schemas.microsoft.com/office/drawing/2014/main" id="{74711CC8-1637-2DA6-51E1-91825D901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6" t="21000" r="28222" b="20778"/>
            <a:stretch/>
          </p:blipFill>
          <p:spPr bwMode="auto">
            <a:xfrm>
              <a:off x="3163322" y="1385695"/>
              <a:ext cx="687747" cy="92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Spreadsheet PNG Transparent Images Free Download | Vector Files | Pngtree">
              <a:extLst>
                <a:ext uri="{FF2B5EF4-FFF2-40B4-BE49-F238E27FC236}">
                  <a16:creationId xmlns:a16="http://schemas.microsoft.com/office/drawing/2014/main" id="{4B8E95B6-4781-94CB-5259-191FBA622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6" t="21000" r="28222" b="20778"/>
            <a:stretch/>
          </p:blipFill>
          <p:spPr bwMode="auto">
            <a:xfrm>
              <a:off x="2849995" y="1668537"/>
              <a:ext cx="687747" cy="92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Spreadsheet PNG Transparent Images Free Download | Vector Files | Pngtree">
              <a:extLst>
                <a:ext uri="{FF2B5EF4-FFF2-40B4-BE49-F238E27FC236}">
                  <a16:creationId xmlns:a16="http://schemas.microsoft.com/office/drawing/2014/main" id="{7EFAB479-806C-C413-BEE1-9E2536ACB6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6" t="21000" r="28222" b="20778"/>
            <a:stretch/>
          </p:blipFill>
          <p:spPr bwMode="auto">
            <a:xfrm>
              <a:off x="2536668" y="1951379"/>
              <a:ext cx="687747" cy="92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Spreadsheet PNG Transparent Images Free Download | Vector Files | Pngtree">
              <a:extLst>
                <a:ext uri="{FF2B5EF4-FFF2-40B4-BE49-F238E27FC236}">
                  <a16:creationId xmlns:a16="http://schemas.microsoft.com/office/drawing/2014/main" id="{66CA5D46-D4E7-23AD-2E2A-E8C123E306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6" t="21000" r="28222" b="20778"/>
            <a:stretch/>
          </p:blipFill>
          <p:spPr bwMode="auto">
            <a:xfrm>
              <a:off x="2223341" y="2234221"/>
              <a:ext cx="687747" cy="92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Spreadsheet PNG Transparent Images Free Download | Vector Files | Pngtree">
              <a:extLst>
                <a:ext uri="{FF2B5EF4-FFF2-40B4-BE49-F238E27FC236}">
                  <a16:creationId xmlns:a16="http://schemas.microsoft.com/office/drawing/2014/main" id="{1D8E1919-98A8-0EE3-5BFB-B695C78E8C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6" t="21000" r="28222" b="20778"/>
            <a:stretch/>
          </p:blipFill>
          <p:spPr bwMode="auto">
            <a:xfrm>
              <a:off x="1910014" y="2517063"/>
              <a:ext cx="687747" cy="92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638FEDF0-0005-DFE5-2877-39202F420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542" y="2255500"/>
            <a:ext cx="3651535" cy="1033301"/>
          </a:xfrm>
          <a:prstGeom prst="rect">
            <a:avLst/>
          </a:prstGeom>
        </p:spPr>
      </p:pic>
      <p:sp>
        <p:nvSpPr>
          <p:cNvPr id="50" name="Google Shape;161;p4">
            <a:extLst>
              <a:ext uri="{FF2B5EF4-FFF2-40B4-BE49-F238E27FC236}">
                <a16:creationId xmlns:a16="http://schemas.microsoft.com/office/drawing/2014/main" id="{5CC89275-9CA4-3443-3804-306AE72A2694}"/>
              </a:ext>
            </a:extLst>
          </p:cNvPr>
          <p:cNvSpPr txBox="1"/>
          <p:nvPr/>
        </p:nvSpPr>
        <p:spPr>
          <a:xfrm>
            <a:off x="5319404" y="3229125"/>
            <a:ext cx="24117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43800 rows × 20 columns</a:t>
            </a:r>
          </a:p>
        </p:txBody>
      </p:sp>
      <p:sp>
        <p:nvSpPr>
          <p:cNvPr id="51" name="Google Shape;161;p4">
            <a:extLst>
              <a:ext uri="{FF2B5EF4-FFF2-40B4-BE49-F238E27FC236}">
                <a16:creationId xmlns:a16="http://schemas.microsoft.com/office/drawing/2014/main" id="{9A1F4E34-87BA-ABAA-3966-C1DC470B14F5}"/>
              </a:ext>
            </a:extLst>
          </p:cNvPr>
          <p:cNvSpPr txBox="1"/>
          <p:nvPr/>
        </p:nvSpPr>
        <p:spPr>
          <a:xfrm>
            <a:off x="2406531" y="2613336"/>
            <a:ext cx="267416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8760 rows × 20 columns × 5</a:t>
            </a:r>
          </a:p>
        </p:txBody>
      </p:sp>
      <p:sp>
        <p:nvSpPr>
          <p:cNvPr id="52" name="Google Shape;189;p4">
            <a:extLst>
              <a:ext uri="{FF2B5EF4-FFF2-40B4-BE49-F238E27FC236}">
                <a16:creationId xmlns:a16="http://schemas.microsoft.com/office/drawing/2014/main" id="{25776F84-88DD-90AA-7FFA-85B4CFE97AFB}"/>
              </a:ext>
            </a:extLst>
          </p:cNvPr>
          <p:cNvSpPr txBox="1"/>
          <p:nvPr/>
        </p:nvSpPr>
        <p:spPr>
          <a:xfrm>
            <a:off x="1113289" y="3493220"/>
            <a:ext cx="5188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Datetime formatting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(and drop YYMMDD and HR)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For EDA and trends analysis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5C2D8CC-3229-BA76-A10F-31D013CD83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72"/>
          <a:stretch/>
        </p:blipFill>
        <p:spPr>
          <a:xfrm>
            <a:off x="6103522" y="3565158"/>
            <a:ext cx="1304777" cy="1513828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C6375A40-7427-166F-5D81-73CE7340A455}"/>
              </a:ext>
            </a:extLst>
          </p:cNvPr>
          <p:cNvSpPr/>
          <p:nvPr/>
        </p:nvSpPr>
        <p:spPr>
          <a:xfrm>
            <a:off x="4113341" y="3888376"/>
            <a:ext cx="1889854" cy="760808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F4F5D80-52BB-2C37-3215-67B28DAF4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125"/>
          <a:stretch/>
        </p:blipFill>
        <p:spPr>
          <a:xfrm>
            <a:off x="3751531" y="3565158"/>
            <a:ext cx="1329166" cy="152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43BD2-84D9-0C77-16FA-54479B125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929" y="676937"/>
            <a:ext cx="6032532" cy="2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row: Right 59">
            <a:extLst>
              <a:ext uri="{FF2B5EF4-FFF2-40B4-BE49-F238E27FC236}">
                <a16:creationId xmlns:a16="http://schemas.microsoft.com/office/drawing/2014/main" id="{73C61BAD-7ED1-9C60-0B79-3B673158F5E2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85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 https://www.mathsisfun.com/geometry/images/degrees-360.svg</a:t>
            </a:r>
            <a:endParaRPr lang="en-US" sz="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sp>
        <p:nvSpPr>
          <p:cNvPr id="9" name="Google Shape;189;p4">
            <a:extLst>
              <a:ext uri="{FF2B5EF4-FFF2-40B4-BE49-F238E27FC236}">
                <a16:creationId xmlns:a16="http://schemas.microsoft.com/office/drawing/2014/main" id="{839BC3A9-4AED-42F9-ABD0-3D3EC98E11EB}"/>
              </a:ext>
            </a:extLst>
          </p:cNvPr>
          <p:cNvSpPr txBox="1"/>
          <p:nvPr/>
        </p:nvSpPr>
        <p:spPr>
          <a:xfrm>
            <a:off x="1020218" y="787474"/>
            <a:ext cx="795108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Reorder the columns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making it more readable and more manageable (move </a:t>
            </a:r>
            <a:r>
              <a:rPr lang="en-US" b="1" i="0" u="sng" strike="noStrike" cap="none" dirty="0">
                <a:solidFill>
                  <a:srgbClr val="FF0000"/>
                </a:solidFill>
              </a:rPr>
              <a:t>target variable 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to the end)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ABE1E-3145-5627-26FE-5E93E7A0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94" y="1461802"/>
            <a:ext cx="4530778" cy="613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1F1CD8-78E3-98D0-7224-C2C2A371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4" y="2226002"/>
            <a:ext cx="4530778" cy="630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EA44B7-3F1C-53E9-A94D-C1FB1084D064}"/>
              </a:ext>
            </a:extLst>
          </p:cNvPr>
          <p:cNvSpPr/>
          <p:nvPr/>
        </p:nvSpPr>
        <p:spPr>
          <a:xfrm>
            <a:off x="5455480" y="2206107"/>
            <a:ext cx="295284" cy="642967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61;p4">
            <a:extLst>
              <a:ext uri="{FF2B5EF4-FFF2-40B4-BE49-F238E27FC236}">
                <a16:creationId xmlns:a16="http://schemas.microsoft.com/office/drawing/2014/main" id="{D4543C44-C8B4-1725-64D6-33E87F627959}"/>
              </a:ext>
            </a:extLst>
          </p:cNvPr>
          <p:cNvSpPr txBox="1"/>
          <p:nvPr/>
        </p:nvSpPr>
        <p:spPr>
          <a:xfrm>
            <a:off x="5268117" y="2849948"/>
            <a:ext cx="72222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target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97FF2C-72CE-390E-A040-5FB5C59AB58D}"/>
              </a:ext>
            </a:extLst>
          </p:cNvPr>
          <p:cNvSpPr/>
          <p:nvPr/>
        </p:nvSpPr>
        <p:spPr>
          <a:xfrm>
            <a:off x="1148594" y="2198445"/>
            <a:ext cx="4306886" cy="658292"/>
          </a:xfrm>
          <a:prstGeom prst="rect">
            <a:avLst/>
          </a:prstGeom>
          <a:solidFill>
            <a:srgbClr val="00B050">
              <a:alpha val="4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1;p4">
            <a:extLst>
              <a:ext uri="{FF2B5EF4-FFF2-40B4-BE49-F238E27FC236}">
                <a16:creationId xmlns:a16="http://schemas.microsoft.com/office/drawing/2014/main" id="{E95A4E8E-C059-2C64-7E58-DEF6AC97FDF5}"/>
              </a:ext>
            </a:extLst>
          </p:cNvPr>
          <p:cNvSpPr txBox="1"/>
          <p:nvPr/>
        </p:nvSpPr>
        <p:spPr>
          <a:xfrm>
            <a:off x="2768804" y="2856737"/>
            <a:ext cx="106646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B050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predictor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ABCA0F-419A-FA9A-A3AA-001DA95B005F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603122" y="1324788"/>
            <a:ext cx="543510" cy="881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89;p4">
            <a:extLst>
              <a:ext uri="{FF2B5EF4-FFF2-40B4-BE49-F238E27FC236}">
                <a16:creationId xmlns:a16="http://schemas.microsoft.com/office/drawing/2014/main" id="{57B8F75E-F2BD-764B-CD39-DCB1A7B2D998}"/>
              </a:ext>
            </a:extLst>
          </p:cNvPr>
          <p:cNvSpPr txBox="1"/>
          <p:nvPr/>
        </p:nvSpPr>
        <p:spPr>
          <a:xfrm>
            <a:off x="1048799" y="3272156"/>
            <a:ext cx="55341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Replace string values in numerical columns</a:t>
            </a:r>
            <a:endParaRPr lang="en-US" sz="2000" b="1" i="0" u="none" strike="noStrike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C75443-1524-4FB7-A548-A5D2E3967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68" y="1818688"/>
            <a:ext cx="2434439" cy="29944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8FDB30-1FD4-02D1-1662-1120BB5B5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689" y="3911136"/>
            <a:ext cx="809738" cy="314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DDB631-098F-0986-362C-E75EFEEE7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991" y="4403475"/>
            <a:ext cx="390580" cy="409632"/>
          </a:xfrm>
          <a:prstGeom prst="rect">
            <a:avLst/>
          </a:prstGeom>
        </p:spPr>
      </p:pic>
      <p:sp>
        <p:nvSpPr>
          <p:cNvPr id="26" name="Google Shape;161;p4">
            <a:extLst>
              <a:ext uri="{FF2B5EF4-FFF2-40B4-BE49-F238E27FC236}">
                <a16:creationId xmlns:a16="http://schemas.microsoft.com/office/drawing/2014/main" id="{116EB788-7B0C-330E-0077-95F77C0FE27B}"/>
              </a:ext>
            </a:extLst>
          </p:cNvPr>
          <p:cNvSpPr txBox="1"/>
          <p:nvPr/>
        </p:nvSpPr>
        <p:spPr>
          <a:xfrm>
            <a:off x="964283" y="3706726"/>
            <a:ext cx="47237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Rounded"/>
                <a:ea typeface="Arial Rounded"/>
                <a:cs typeface="Arial Rounded"/>
                <a:sym typeface="Arial Rounded"/>
              </a:rPr>
              <a:t>‘Calm’ in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Winddir</a:t>
            </a:r>
            <a:r>
              <a:rPr lang="en-US" sz="1200" b="1" dirty="0">
                <a:solidFill>
                  <a:schemeClr val="tx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no direction in degree recorded. So, we replace it as </a:t>
            </a:r>
            <a:r>
              <a:rPr lang="en-US" sz="1200" b="1" dirty="0" err="1">
                <a:solidFill>
                  <a:schemeClr val="tx1"/>
                </a:solidFill>
                <a:latin typeface="Arial Rounded"/>
                <a:ea typeface="Arial Rounded"/>
                <a:cs typeface="Arial Rounded"/>
                <a:sym typeface="Arial Rounded"/>
              </a:rPr>
              <a:t>NaN</a:t>
            </a:r>
            <a:r>
              <a:rPr lang="en-US" sz="1200" b="1" dirty="0">
                <a:solidFill>
                  <a:schemeClr val="tx1"/>
                </a:solidFill>
                <a:latin typeface="Arial Rounded"/>
                <a:ea typeface="Arial Rounded"/>
                <a:cs typeface="Arial Rounded"/>
                <a:sym typeface="Arial Rounded"/>
              </a:rPr>
              <a:t> (because same result as sensor can’t record data)</a:t>
            </a:r>
            <a:endParaRPr lang="en-US" sz="1200" b="1" i="0" u="none" strike="noStrike" cap="none" dirty="0">
              <a:solidFill>
                <a:schemeClr val="tx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" name="Google Shape;161;p4">
            <a:extLst>
              <a:ext uri="{FF2B5EF4-FFF2-40B4-BE49-F238E27FC236}">
                <a16:creationId xmlns:a16="http://schemas.microsoft.com/office/drawing/2014/main" id="{23463C0D-BE50-3AD8-A769-8A819FE29BEC}"/>
              </a:ext>
            </a:extLst>
          </p:cNvPr>
          <p:cNvSpPr txBox="1"/>
          <p:nvPr/>
        </p:nvSpPr>
        <p:spPr>
          <a:xfrm>
            <a:off x="984830" y="4303259"/>
            <a:ext cx="4772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 Rounded"/>
                <a:ea typeface="Arial Rounded"/>
                <a:cs typeface="Arial Rounded"/>
                <a:sym typeface="Arial Rounded"/>
              </a:rPr>
              <a:t>‘-’ in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PM10 &amp; PM2.5</a:t>
            </a:r>
            <a:r>
              <a:rPr lang="en-US" sz="1200" b="1" dirty="0">
                <a:solidFill>
                  <a:schemeClr val="tx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no value recorded. So, we replace it as </a:t>
            </a:r>
            <a:r>
              <a:rPr lang="en-US" sz="1200" b="1" dirty="0" err="1">
                <a:solidFill>
                  <a:schemeClr val="tx1"/>
                </a:solidFill>
                <a:latin typeface="Arial Rounded"/>
                <a:ea typeface="Arial Rounded"/>
                <a:cs typeface="Arial Rounded"/>
                <a:sym typeface="Arial Rounded"/>
              </a:rPr>
              <a:t>NaN</a:t>
            </a:r>
            <a:r>
              <a:rPr lang="en-US" sz="1200" b="1" dirty="0">
                <a:solidFill>
                  <a:schemeClr val="tx1"/>
                </a:solidFill>
                <a:latin typeface="Arial Rounded"/>
                <a:ea typeface="Arial Rounded"/>
                <a:cs typeface="Arial Rounded"/>
                <a:sym typeface="Arial Rounded"/>
              </a:rPr>
              <a:t> (because same result as sensor can’t record data)</a:t>
            </a:r>
            <a:endParaRPr lang="en-US" sz="1200" b="1" i="0" u="none" strike="noStrike" cap="none" dirty="0">
              <a:solidFill>
                <a:schemeClr val="tx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9508C2-0519-97BF-75BE-B22801F1F0A1}"/>
              </a:ext>
            </a:extLst>
          </p:cNvPr>
          <p:cNvSpPr/>
          <p:nvPr/>
        </p:nvSpPr>
        <p:spPr>
          <a:xfrm>
            <a:off x="6716799" y="3593362"/>
            <a:ext cx="1885357" cy="110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C2FE21-651C-0D87-3F64-C536AA3F6497}"/>
              </a:ext>
            </a:extLst>
          </p:cNvPr>
          <p:cNvCxnSpPr>
            <a:cxnSpLocks/>
            <a:stCxn id="28" idx="1"/>
            <a:endCxn id="24" idx="0"/>
          </p:cNvCxnSpPr>
          <p:nvPr/>
        </p:nvCxnSpPr>
        <p:spPr>
          <a:xfrm flipH="1">
            <a:off x="6120558" y="3648741"/>
            <a:ext cx="596241" cy="262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975E60-6871-FB3F-5351-9FEF1C1B1CF9}"/>
              </a:ext>
            </a:extLst>
          </p:cNvPr>
          <p:cNvSpPr/>
          <p:nvPr/>
        </p:nvSpPr>
        <p:spPr>
          <a:xfrm>
            <a:off x="6726513" y="4311342"/>
            <a:ext cx="1885357" cy="21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3DBC2C-673F-DCC5-DE24-CC5468A00B81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6236571" y="4448402"/>
            <a:ext cx="456955" cy="15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F57DB65-5553-F00A-0681-CF7083ABB0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1" t="1021" r="2867" b="-1"/>
          <a:stretch/>
        </p:blipFill>
        <p:spPr>
          <a:xfrm>
            <a:off x="6806075" y="1782309"/>
            <a:ext cx="1686696" cy="16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8E04E5AE-2EB8-BDCB-D70E-1BDFFAA5FC94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76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9" name="Google Shape;189;p4">
            <a:extLst>
              <a:ext uri="{FF2B5EF4-FFF2-40B4-BE49-F238E27FC236}">
                <a16:creationId xmlns:a16="http://schemas.microsoft.com/office/drawing/2014/main" id="{839BC3A9-4AED-42F9-ABD0-3D3EC98E11EB}"/>
              </a:ext>
            </a:extLst>
          </p:cNvPr>
          <p:cNvSpPr txBox="1"/>
          <p:nvPr/>
        </p:nvSpPr>
        <p:spPr>
          <a:xfrm>
            <a:off x="1020218" y="787474"/>
            <a:ext cx="7951082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PM2.5 (all stations)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plotting to see the trend of average PM2.5 daily in all 5 stations.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PM2.5 is quite high in the first two months. Then it drops dramatically at each its lowest in September. Finally, it starts rising again up until the end of December.</a:t>
            </a:r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10" name="Picture 9" descr="A graph of a number of stations&#10;&#10;Description automatically generated">
            <a:extLst>
              <a:ext uri="{FF2B5EF4-FFF2-40B4-BE49-F238E27FC236}">
                <a16:creationId xmlns:a16="http://schemas.microsoft.com/office/drawing/2014/main" id="{E448A83C-0788-240F-4D64-E3080F1F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65" y="2060712"/>
            <a:ext cx="3493891" cy="2788983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B083D593-AEEC-8F93-0B38-55FAE6D9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39" y="2060178"/>
            <a:ext cx="3552620" cy="280632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806DFE-90AF-396D-CC23-FFF1846E23B8}"/>
              </a:ext>
            </a:extLst>
          </p:cNvPr>
          <p:cNvSpPr/>
          <p:nvPr/>
        </p:nvSpPr>
        <p:spPr>
          <a:xfrm>
            <a:off x="1710099" y="3865015"/>
            <a:ext cx="2887980" cy="579120"/>
          </a:xfrm>
          <a:custGeom>
            <a:avLst/>
            <a:gdLst>
              <a:gd name="connsiteX0" fmla="*/ 0 w 2887980"/>
              <a:gd name="connsiteY0" fmla="*/ 0 h 579120"/>
              <a:gd name="connsiteX1" fmla="*/ 68580 w 2887980"/>
              <a:gd name="connsiteY1" fmla="*/ 30480 h 579120"/>
              <a:gd name="connsiteX2" fmla="*/ 144780 w 2887980"/>
              <a:gd name="connsiteY2" fmla="*/ 91440 h 579120"/>
              <a:gd name="connsiteX3" fmla="*/ 266700 w 2887980"/>
              <a:gd name="connsiteY3" fmla="*/ 175260 h 579120"/>
              <a:gd name="connsiteX4" fmla="*/ 312420 w 2887980"/>
              <a:gd name="connsiteY4" fmla="*/ 205740 h 579120"/>
              <a:gd name="connsiteX5" fmla="*/ 350520 w 2887980"/>
              <a:gd name="connsiteY5" fmla="*/ 236220 h 579120"/>
              <a:gd name="connsiteX6" fmla="*/ 411480 w 2887980"/>
              <a:gd name="connsiteY6" fmla="*/ 266700 h 579120"/>
              <a:gd name="connsiteX7" fmla="*/ 472440 w 2887980"/>
              <a:gd name="connsiteY7" fmla="*/ 312420 h 579120"/>
              <a:gd name="connsiteX8" fmla="*/ 533400 w 2887980"/>
              <a:gd name="connsiteY8" fmla="*/ 350520 h 579120"/>
              <a:gd name="connsiteX9" fmla="*/ 571500 w 2887980"/>
              <a:gd name="connsiteY9" fmla="*/ 381000 h 579120"/>
              <a:gd name="connsiteX10" fmla="*/ 647700 w 2887980"/>
              <a:gd name="connsiteY10" fmla="*/ 411480 h 579120"/>
              <a:gd name="connsiteX11" fmla="*/ 693420 w 2887980"/>
              <a:gd name="connsiteY11" fmla="*/ 441960 h 579120"/>
              <a:gd name="connsiteX12" fmla="*/ 830580 w 2887980"/>
              <a:gd name="connsiteY12" fmla="*/ 502920 h 579120"/>
              <a:gd name="connsiteX13" fmla="*/ 899160 w 2887980"/>
              <a:gd name="connsiteY13" fmla="*/ 518160 h 579120"/>
              <a:gd name="connsiteX14" fmla="*/ 1043940 w 2887980"/>
              <a:gd name="connsiteY14" fmla="*/ 571500 h 579120"/>
              <a:gd name="connsiteX15" fmla="*/ 1173480 w 2887980"/>
              <a:gd name="connsiteY15" fmla="*/ 579120 h 579120"/>
              <a:gd name="connsiteX16" fmla="*/ 2057400 w 2887980"/>
              <a:gd name="connsiteY16" fmla="*/ 571500 h 579120"/>
              <a:gd name="connsiteX17" fmla="*/ 2118360 w 2887980"/>
              <a:gd name="connsiteY17" fmla="*/ 548640 h 579120"/>
              <a:gd name="connsiteX18" fmla="*/ 2179320 w 2887980"/>
              <a:gd name="connsiteY18" fmla="*/ 533400 h 579120"/>
              <a:gd name="connsiteX19" fmla="*/ 2247900 w 2887980"/>
              <a:gd name="connsiteY19" fmla="*/ 510540 h 579120"/>
              <a:gd name="connsiteX20" fmla="*/ 2377440 w 2887980"/>
              <a:gd name="connsiteY20" fmla="*/ 472440 h 579120"/>
              <a:gd name="connsiteX21" fmla="*/ 2621280 w 2887980"/>
              <a:gd name="connsiteY21" fmla="*/ 335280 h 579120"/>
              <a:gd name="connsiteX22" fmla="*/ 2735580 w 2887980"/>
              <a:gd name="connsiteY22" fmla="*/ 243840 h 579120"/>
              <a:gd name="connsiteX23" fmla="*/ 2796540 w 2887980"/>
              <a:gd name="connsiteY23" fmla="*/ 190500 h 579120"/>
              <a:gd name="connsiteX24" fmla="*/ 2819400 w 2887980"/>
              <a:gd name="connsiteY24" fmla="*/ 175260 h 579120"/>
              <a:gd name="connsiteX25" fmla="*/ 2872740 w 2887980"/>
              <a:gd name="connsiteY25" fmla="*/ 121920 h 579120"/>
              <a:gd name="connsiteX26" fmla="*/ 2849880 w 2887980"/>
              <a:gd name="connsiteY26" fmla="*/ 114300 h 579120"/>
              <a:gd name="connsiteX27" fmla="*/ 2804160 w 2887980"/>
              <a:gd name="connsiteY27" fmla="*/ 121920 h 579120"/>
              <a:gd name="connsiteX28" fmla="*/ 2727960 w 2887980"/>
              <a:gd name="connsiteY28" fmla="*/ 144780 h 579120"/>
              <a:gd name="connsiteX29" fmla="*/ 2697480 w 2887980"/>
              <a:gd name="connsiteY29" fmla="*/ 152400 h 579120"/>
              <a:gd name="connsiteX30" fmla="*/ 2735580 w 2887980"/>
              <a:gd name="connsiteY30" fmla="*/ 160020 h 579120"/>
              <a:gd name="connsiteX31" fmla="*/ 2796540 w 2887980"/>
              <a:gd name="connsiteY31" fmla="*/ 152400 h 579120"/>
              <a:gd name="connsiteX32" fmla="*/ 2849880 w 2887980"/>
              <a:gd name="connsiteY32" fmla="*/ 129540 h 579120"/>
              <a:gd name="connsiteX33" fmla="*/ 2880360 w 2887980"/>
              <a:gd name="connsiteY33" fmla="*/ 121920 h 579120"/>
              <a:gd name="connsiteX34" fmla="*/ 2887980 w 2887980"/>
              <a:gd name="connsiteY34" fmla="*/ 190500 h 579120"/>
              <a:gd name="connsiteX35" fmla="*/ 2880360 w 2887980"/>
              <a:gd name="connsiteY35" fmla="*/ 220980 h 579120"/>
              <a:gd name="connsiteX36" fmla="*/ 2872740 w 2887980"/>
              <a:gd name="connsiteY36" fmla="*/ 259080 h 579120"/>
              <a:gd name="connsiteX37" fmla="*/ 2872740 w 2887980"/>
              <a:gd name="connsiteY37" fmla="*/ 30480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87980" h="579120">
                <a:moveTo>
                  <a:pt x="0" y="0"/>
                </a:moveTo>
                <a:cubicBezTo>
                  <a:pt x="13578" y="5431"/>
                  <a:pt x="54989" y="20772"/>
                  <a:pt x="68580" y="30480"/>
                </a:cubicBezTo>
                <a:cubicBezTo>
                  <a:pt x="95049" y="49386"/>
                  <a:pt x="116538" y="75302"/>
                  <a:pt x="144780" y="91440"/>
                </a:cubicBezTo>
                <a:cubicBezTo>
                  <a:pt x="293175" y="176237"/>
                  <a:pt x="83087" y="52851"/>
                  <a:pt x="266700" y="175260"/>
                </a:cubicBezTo>
                <a:cubicBezTo>
                  <a:pt x="281940" y="185420"/>
                  <a:pt x="297607" y="194967"/>
                  <a:pt x="312420" y="205740"/>
                </a:cubicBezTo>
                <a:cubicBezTo>
                  <a:pt x="325573" y="215306"/>
                  <a:pt x="336669" y="227696"/>
                  <a:pt x="350520" y="236220"/>
                </a:cubicBezTo>
                <a:cubicBezTo>
                  <a:pt x="369868" y="248127"/>
                  <a:pt x="392215" y="254659"/>
                  <a:pt x="411480" y="266700"/>
                </a:cubicBezTo>
                <a:cubicBezTo>
                  <a:pt x="433019" y="280162"/>
                  <a:pt x="451509" y="298030"/>
                  <a:pt x="472440" y="312420"/>
                </a:cubicBezTo>
                <a:cubicBezTo>
                  <a:pt x="492186" y="325995"/>
                  <a:pt x="513698" y="336880"/>
                  <a:pt x="533400" y="350520"/>
                </a:cubicBezTo>
                <a:cubicBezTo>
                  <a:pt x="546772" y="359778"/>
                  <a:pt x="557149" y="373346"/>
                  <a:pt x="571500" y="381000"/>
                </a:cubicBezTo>
                <a:cubicBezTo>
                  <a:pt x="595638" y="393874"/>
                  <a:pt x="623231" y="399246"/>
                  <a:pt x="647700" y="411480"/>
                </a:cubicBezTo>
                <a:cubicBezTo>
                  <a:pt x="664083" y="419671"/>
                  <a:pt x="677599" y="432731"/>
                  <a:pt x="693420" y="441960"/>
                </a:cubicBezTo>
                <a:cubicBezTo>
                  <a:pt x="721531" y="458358"/>
                  <a:pt x="814772" y="499407"/>
                  <a:pt x="830580" y="502920"/>
                </a:cubicBezTo>
                <a:cubicBezTo>
                  <a:pt x="853440" y="508000"/>
                  <a:pt x="876866" y="510994"/>
                  <a:pt x="899160" y="518160"/>
                </a:cubicBezTo>
                <a:cubicBezTo>
                  <a:pt x="948124" y="533898"/>
                  <a:pt x="992598" y="568480"/>
                  <a:pt x="1043940" y="571500"/>
                </a:cubicBezTo>
                <a:lnTo>
                  <a:pt x="1173480" y="579120"/>
                </a:lnTo>
                <a:lnTo>
                  <a:pt x="2057400" y="571500"/>
                </a:lnTo>
                <a:cubicBezTo>
                  <a:pt x="2079090" y="570800"/>
                  <a:pt x="2097646" y="555113"/>
                  <a:pt x="2118360" y="548640"/>
                </a:cubicBezTo>
                <a:cubicBezTo>
                  <a:pt x="2138352" y="542393"/>
                  <a:pt x="2159226" y="539310"/>
                  <a:pt x="2179320" y="533400"/>
                </a:cubicBezTo>
                <a:cubicBezTo>
                  <a:pt x="2202437" y="526601"/>
                  <a:pt x="2224869" y="517626"/>
                  <a:pt x="2247900" y="510540"/>
                </a:cubicBezTo>
                <a:cubicBezTo>
                  <a:pt x="2290919" y="497304"/>
                  <a:pt x="2337183" y="492569"/>
                  <a:pt x="2377440" y="472440"/>
                </a:cubicBezTo>
                <a:cubicBezTo>
                  <a:pt x="2453487" y="434416"/>
                  <a:pt x="2554426" y="388763"/>
                  <a:pt x="2621280" y="335280"/>
                </a:cubicBezTo>
                <a:cubicBezTo>
                  <a:pt x="2659380" y="304800"/>
                  <a:pt x="2696547" y="273115"/>
                  <a:pt x="2735580" y="243840"/>
                </a:cubicBezTo>
                <a:cubicBezTo>
                  <a:pt x="2824059" y="177481"/>
                  <a:pt x="2704466" y="269421"/>
                  <a:pt x="2796540" y="190500"/>
                </a:cubicBezTo>
                <a:cubicBezTo>
                  <a:pt x="2803493" y="184540"/>
                  <a:pt x="2812593" y="181386"/>
                  <a:pt x="2819400" y="175260"/>
                </a:cubicBezTo>
                <a:cubicBezTo>
                  <a:pt x="2838090" y="158439"/>
                  <a:pt x="2872740" y="121920"/>
                  <a:pt x="2872740" y="121920"/>
                </a:cubicBezTo>
                <a:cubicBezTo>
                  <a:pt x="2865120" y="119380"/>
                  <a:pt x="2857912" y="114300"/>
                  <a:pt x="2849880" y="114300"/>
                </a:cubicBezTo>
                <a:cubicBezTo>
                  <a:pt x="2834430" y="114300"/>
                  <a:pt x="2819215" y="118446"/>
                  <a:pt x="2804160" y="121920"/>
                </a:cubicBezTo>
                <a:cubicBezTo>
                  <a:pt x="2723548" y="140523"/>
                  <a:pt x="2776854" y="130810"/>
                  <a:pt x="2727960" y="144780"/>
                </a:cubicBezTo>
                <a:cubicBezTo>
                  <a:pt x="2717890" y="147657"/>
                  <a:pt x="2707640" y="149860"/>
                  <a:pt x="2697480" y="152400"/>
                </a:cubicBezTo>
                <a:cubicBezTo>
                  <a:pt x="2710180" y="154940"/>
                  <a:pt x="2722628" y="160020"/>
                  <a:pt x="2735580" y="160020"/>
                </a:cubicBezTo>
                <a:cubicBezTo>
                  <a:pt x="2756058" y="160020"/>
                  <a:pt x="2776392" y="156063"/>
                  <a:pt x="2796540" y="152400"/>
                </a:cubicBezTo>
                <a:cubicBezTo>
                  <a:pt x="2821028" y="147948"/>
                  <a:pt x="2825154" y="138812"/>
                  <a:pt x="2849880" y="129540"/>
                </a:cubicBezTo>
                <a:cubicBezTo>
                  <a:pt x="2859686" y="125863"/>
                  <a:pt x="2870200" y="124460"/>
                  <a:pt x="2880360" y="121920"/>
                </a:cubicBezTo>
                <a:cubicBezTo>
                  <a:pt x="2882900" y="144780"/>
                  <a:pt x="2887980" y="167499"/>
                  <a:pt x="2887980" y="190500"/>
                </a:cubicBezTo>
                <a:cubicBezTo>
                  <a:pt x="2887980" y="200973"/>
                  <a:pt x="2882632" y="210757"/>
                  <a:pt x="2880360" y="220980"/>
                </a:cubicBezTo>
                <a:cubicBezTo>
                  <a:pt x="2877550" y="233623"/>
                  <a:pt x="2873913" y="246182"/>
                  <a:pt x="2872740" y="259080"/>
                </a:cubicBezTo>
                <a:cubicBezTo>
                  <a:pt x="2871360" y="274257"/>
                  <a:pt x="2872740" y="289560"/>
                  <a:pt x="2872740" y="304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28FB5-61D8-B0B5-15EF-248A4635BAA6}"/>
              </a:ext>
            </a:extLst>
          </p:cNvPr>
          <p:cNvSpPr/>
          <p:nvPr/>
        </p:nvSpPr>
        <p:spPr>
          <a:xfrm>
            <a:off x="5603919" y="2303098"/>
            <a:ext cx="868680" cy="2321037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61;p4">
            <a:extLst>
              <a:ext uri="{FF2B5EF4-FFF2-40B4-BE49-F238E27FC236}">
                <a16:creationId xmlns:a16="http://schemas.microsoft.com/office/drawing/2014/main" id="{4B7496CA-E1FD-ED33-4785-32F12C0A0BAD}"/>
              </a:ext>
            </a:extLst>
          </p:cNvPr>
          <p:cNvSpPr txBox="1"/>
          <p:nvPr/>
        </p:nvSpPr>
        <p:spPr>
          <a:xfrm>
            <a:off x="6472599" y="2943648"/>
            <a:ext cx="18567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  <a:t>Most in these range</a:t>
            </a:r>
          </a:p>
        </p:txBody>
      </p:sp>
    </p:spTree>
    <p:extLst>
      <p:ext uri="{BB962C8B-B14F-4D97-AF65-F5344CB8AC3E}">
        <p14:creationId xmlns:p14="http://schemas.microsoft.com/office/powerpoint/2010/main" val="72904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Right 17">
            <a:extLst>
              <a:ext uri="{FF2B5EF4-FFF2-40B4-BE49-F238E27FC236}">
                <a16:creationId xmlns:a16="http://schemas.microsoft.com/office/drawing/2014/main" id="{E2505A81-CB4C-6A20-509A-63CEDE4833D6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76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9" name="Google Shape;189;p4">
            <a:extLst>
              <a:ext uri="{FF2B5EF4-FFF2-40B4-BE49-F238E27FC236}">
                <a16:creationId xmlns:a16="http://schemas.microsoft.com/office/drawing/2014/main" id="{839BC3A9-4AED-42F9-ABD0-3D3EC98E11EB}"/>
              </a:ext>
            </a:extLst>
          </p:cNvPr>
          <p:cNvSpPr txBox="1"/>
          <p:nvPr/>
        </p:nvSpPr>
        <p:spPr>
          <a:xfrm>
            <a:off x="1020218" y="787474"/>
            <a:ext cx="795108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PM2.5 (individual)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we compared PM2.5 from each station that are relatively in the same province so PM2.5 should be in the same trends.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However, in </a:t>
            </a:r>
            <a:r>
              <a:rPr lang="en-US" b="1" i="0" u="none" strike="noStrike" cap="none" dirty="0" err="1">
                <a:solidFill>
                  <a:schemeClr val="dk1"/>
                </a:solidFill>
              </a:rPr>
              <a:t>kde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 plot, it shows that stations has 2 different distributions of the PM2.5 values. </a:t>
            </a:r>
            <a:r>
              <a:rPr lang="en-US" b="1" i="0" u="none" strike="noStrike" cap="none" dirty="0">
                <a:solidFill>
                  <a:srgbClr val="00B0F0"/>
                </a:solidFill>
              </a:rPr>
              <a:t>Bang Khun Thian is similar with Din Daeng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. The other group </a:t>
            </a:r>
            <a:r>
              <a:rPr lang="en-US" i="0" u="none" strike="noStrike" cap="none" dirty="0">
                <a:solidFill>
                  <a:schemeClr val="dk1"/>
                </a:solidFill>
              </a:rPr>
              <a:t>is </a:t>
            </a:r>
            <a:r>
              <a:rPr lang="en-US" b="1" i="0" u="none" strike="noStrike" cap="none" dirty="0">
                <a:solidFill>
                  <a:srgbClr val="7030A0"/>
                </a:solidFill>
              </a:rPr>
              <a:t>Chok Chai, Pathum Wan, and Thonburi</a:t>
            </a:r>
            <a:r>
              <a:rPr lang="en-US" i="0" u="none" strike="noStrike" cap="none" dirty="0">
                <a:solidFill>
                  <a:schemeClr val="dk1"/>
                </a:solidFill>
              </a:rPr>
              <a:t>.</a:t>
            </a:r>
            <a:endParaRPr lang="en-US" sz="20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0CD2FC6-344E-0AE4-9687-A53F8359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2288413"/>
            <a:ext cx="3565165" cy="1992507"/>
          </a:xfrm>
          <a:prstGeom prst="rect">
            <a:avLst/>
          </a:prstGeom>
        </p:spPr>
      </p:pic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CCF2A3D0-CF8C-8037-8AB1-0280FD2AD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358" y="2263228"/>
            <a:ext cx="5339942" cy="2873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E9D64-857F-72CE-FC03-BEE3D1057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232"/>
          <a:stretch/>
        </p:blipFill>
        <p:spPr>
          <a:xfrm>
            <a:off x="6301080" y="3139841"/>
            <a:ext cx="2797200" cy="141285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0C504E-E0BC-A941-3FD6-F217E682116A}"/>
              </a:ext>
            </a:extLst>
          </p:cNvPr>
          <p:cNvSpPr/>
          <p:nvPr/>
        </p:nvSpPr>
        <p:spPr>
          <a:xfrm>
            <a:off x="7727134" y="3320511"/>
            <a:ext cx="436870" cy="365359"/>
          </a:xfrm>
          <a:prstGeom prst="ellipse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2DB750-15B6-97BC-6A64-6673C1CC2FA1}"/>
              </a:ext>
            </a:extLst>
          </p:cNvPr>
          <p:cNvSpPr/>
          <p:nvPr/>
        </p:nvSpPr>
        <p:spPr>
          <a:xfrm>
            <a:off x="7101840" y="4194231"/>
            <a:ext cx="386090" cy="365359"/>
          </a:xfrm>
          <a:prstGeom prst="ellipse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26D09C-D933-2CCF-E444-48D1F3458B15}"/>
              </a:ext>
            </a:extLst>
          </p:cNvPr>
          <p:cNvSpPr/>
          <p:nvPr/>
        </p:nvSpPr>
        <p:spPr>
          <a:xfrm>
            <a:off x="7336889" y="3539497"/>
            <a:ext cx="801271" cy="542314"/>
          </a:xfrm>
          <a:prstGeom prst="ellipse">
            <a:avLst/>
          </a:prstGeom>
          <a:solidFill>
            <a:srgbClr val="7030A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871DB8-BE2E-3AC2-8D91-BF1227AF3DC8}"/>
              </a:ext>
            </a:extLst>
          </p:cNvPr>
          <p:cNvCxnSpPr>
            <a:cxnSpLocks/>
          </p:cNvCxnSpPr>
          <p:nvPr/>
        </p:nvCxnSpPr>
        <p:spPr>
          <a:xfrm>
            <a:off x="4991100" y="2003659"/>
            <a:ext cx="2736034" cy="13977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6048E-DC29-1236-8EA9-C218EB204A4C}"/>
              </a:ext>
            </a:extLst>
          </p:cNvPr>
          <p:cNvCxnSpPr>
            <a:cxnSpLocks/>
          </p:cNvCxnSpPr>
          <p:nvPr/>
        </p:nvCxnSpPr>
        <p:spPr>
          <a:xfrm>
            <a:off x="3421380" y="2003659"/>
            <a:ext cx="3741420" cy="222310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A32E2F4-1946-B71C-2B6B-2111619FE161}"/>
              </a:ext>
            </a:extLst>
          </p:cNvPr>
          <p:cNvSpPr/>
          <p:nvPr/>
        </p:nvSpPr>
        <p:spPr>
          <a:xfrm>
            <a:off x="7986024" y="3167241"/>
            <a:ext cx="482941" cy="365359"/>
          </a:xfrm>
          <a:prstGeom prst="ellipse">
            <a:avLst/>
          </a:prstGeom>
          <a:solidFill>
            <a:srgbClr val="7030A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6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F36D66-4155-60A5-403F-42E2A2563117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76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9" name="Google Shape;189;p4">
            <a:extLst>
              <a:ext uri="{FF2B5EF4-FFF2-40B4-BE49-F238E27FC236}">
                <a16:creationId xmlns:a16="http://schemas.microsoft.com/office/drawing/2014/main" id="{839BC3A9-4AED-42F9-ABD0-3D3EC98E11EB}"/>
              </a:ext>
            </a:extLst>
          </p:cNvPr>
          <p:cNvSpPr txBox="1"/>
          <p:nvPr/>
        </p:nvSpPr>
        <p:spPr>
          <a:xfrm>
            <a:off x="4015661" y="801588"/>
            <a:ext cx="4890344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PM2.5 – NO2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If NO2 increases, it tends to increase the minimum PM2.5 value boundary. This indicates that NO2 has some effects to PM2.5.</a:t>
            </a:r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10" name="Picture 9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FDC92952-43E1-5A12-D6FF-5846FA9C2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10" y="771299"/>
            <a:ext cx="2866547" cy="217479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82BFD2-6C7C-FC86-EF81-AAADBC972AFA}"/>
              </a:ext>
            </a:extLst>
          </p:cNvPr>
          <p:cNvSpPr/>
          <p:nvPr/>
        </p:nvSpPr>
        <p:spPr>
          <a:xfrm>
            <a:off x="1488741" y="1857904"/>
            <a:ext cx="2277202" cy="797945"/>
          </a:xfrm>
          <a:custGeom>
            <a:avLst/>
            <a:gdLst>
              <a:gd name="connsiteX0" fmla="*/ 16765 w 3445765"/>
              <a:gd name="connsiteY0" fmla="*/ 1135380 h 1203960"/>
              <a:gd name="connsiteX1" fmla="*/ 115825 w 3445765"/>
              <a:gd name="connsiteY1" fmla="*/ 1127760 h 1203960"/>
              <a:gd name="connsiteX2" fmla="*/ 161545 w 3445765"/>
              <a:gd name="connsiteY2" fmla="*/ 1120140 h 1203960"/>
              <a:gd name="connsiteX3" fmla="*/ 214885 w 3445765"/>
              <a:gd name="connsiteY3" fmla="*/ 1112520 h 1203960"/>
              <a:gd name="connsiteX4" fmla="*/ 260605 w 3445765"/>
              <a:gd name="connsiteY4" fmla="*/ 1104900 h 1203960"/>
              <a:gd name="connsiteX5" fmla="*/ 329185 w 3445765"/>
              <a:gd name="connsiteY5" fmla="*/ 1097280 h 1203960"/>
              <a:gd name="connsiteX6" fmla="*/ 428245 w 3445765"/>
              <a:gd name="connsiteY6" fmla="*/ 1082040 h 1203960"/>
              <a:gd name="connsiteX7" fmla="*/ 550165 w 3445765"/>
              <a:gd name="connsiteY7" fmla="*/ 1074420 h 1203960"/>
              <a:gd name="connsiteX8" fmla="*/ 633985 w 3445765"/>
              <a:gd name="connsiteY8" fmla="*/ 1059180 h 1203960"/>
              <a:gd name="connsiteX9" fmla="*/ 694945 w 3445765"/>
              <a:gd name="connsiteY9" fmla="*/ 1051560 h 1203960"/>
              <a:gd name="connsiteX10" fmla="*/ 733045 w 3445765"/>
              <a:gd name="connsiteY10" fmla="*/ 1043940 h 1203960"/>
              <a:gd name="connsiteX11" fmla="*/ 778765 w 3445765"/>
              <a:gd name="connsiteY11" fmla="*/ 1036320 h 1203960"/>
              <a:gd name="connsiteX12" fmla="*/ 923545 w 3445765"/>
              <a:gd name="connsiteY12" fmla="*/ 1005840 h 1203960"/>
              <a:gd name="connsiteX13" fmla="*/ 1060705 w 3445765"/>
              <a:gd name="connsiteY13" fmla="*/ 990600 h 1203960"/>
              <a:gd name="connsiteX14" fmla="*/ 1106425 w 3445765"/>
              <a:gd name="connsiteY14" fmla="*/ 967740 h 1203960"/>
              <a:gd name="connsiteX15" fmla="*/ 1136905 w 3445765"/>
              <a:gd name="connsiteY15" fmla="*/ 960120 h 1203960"/>
              <a:gd name="connsiteX16" fmla="*/ 1228345 w 3445765"/>
              <a:gd name="connsiteY16" fmla="*/ 937260 h 1203960"/>
              <a:gd name="connsiteX17" fmla="*/ 1296925 w 3445765"/>
              <a:gd name="connsiteY17" fmla="*/ 906780 h 1203960"/>
              <a:gd name="connsiteX18" fmla="*/ 1373125 w 3445765"/>
              <a:gd name="connsiteY18" fmla="*/ 868680 h 1203960"/>
              <a:gd name="connsiteX19" fmla="*/ 1418845 w 3445765"/>
              <a:gd name="connsiteY19" fmla="*/ 853440 h 1203960"/>
              <a:gd name="connsiteX20" fmla="*/ 1456945 w 3445765"/>
              <a:gd name="connsiteY20" fmla="*/ 830580 h 1203960"/>
              <a:gd name="connsiteX21" fmla="*/ 1525525 w 3445765"/>
              <a:gd name="connsiteY21" fmla="*/ 800100 h 1203960"/>
              <a:gd name="connsiteX22" fmla="*/ 1548385 w 3445765"/>
              <a:gd name="connsiteY22" fmla="*/ 784860 h 1203960"/>
              <a:gd name="connsiteX23" fmla="*/ 1616965 w 3445765"/>
              <a:gd name="connsiteY23" fmla="*/ 762000 h 1203960"/>
              <a:gd name="connsiteX24" fmla="*/ 1639825 w 3445765"/>
              <a:gd name="connsiteY24" fmla="*/ 739140 h 1203960"/>
              <a:gd name="connsiteX25" fmla="*/ 1685545 w 3445765"/>
              <a:gd name="connsiteY25" fmla="*/ 716280 h 1203960"/>
              <a:gd name="connsiteX26" fmla="*/ 1708405 w 3445765"/>
              <a:gd name="connsiteY26" fmla="*/ 701040 h 1203960"/>
              <a:gd name="connsiteX27" fmla="*/ 1723645 w 3445765"/>
              <a:gd name="connsiteY27" fmla="*/ 678180 h 1203960"/>
              <a:gd name="connsiteX28" fmla="*/ 1799845 w 3445765"/>
              <a:gd name="connsiteY28" fmla="*/ 647700 h 1203960"/>
              <a:gd name="connsiteX29" fmla="*/ 1837945 w 3445765"/>
              <a:gd name="connsiteY29" fmla="*/ 624840 h 1203960"/>
              <a:gd name="connsiteX30" fmla="*/ 1906525 w 3445765"/>
              <a:gd name="connsiteY30" fmla="*/ 601980 h 1203960"/>
              <a:gd name="connsiteX31" fmla="*/ 2013205 w 3445765"/>
              <a:gd name="connsiteY31" fmla="*/ 548640 h 1203960"/>
              <a:gd name="connsiteX32" fmla="*/ 2097025 w 3445765"/>
              <a:gd name="connsiteY32" fmla="*/ 518160 h 1203960"/>
              <a:gd name="connsiteX33" fmla="*/ 2211325 w 3445765"/>
              <a:gd name="connsiteY33" fmla="*/ 457200 h 1203960"/>
              <a:gd name="connsiteX34" fmla="*/ 2272285 w 3445765"/>
              <a:gd name="connsiteY34" fmla="*/ 434340 h 1203960"/>
              <a:gd name="connsiteX35" fmla="*/ 2386585 w 3445765"/>
              <a:gd name="connsiteY35" fmla="*/ 381000 h 1203960"/>
              <a:gd name="connsiteX36" fmla="*/ 2417065 w 3445765"/>
              <a:gd name="connsiteY36" fmla="*/ 373380 h 1203960"/>
              <a:gd name="connsiteX37" fmla="*/ 2493265 w 3445765"/>
              <a:gd name="connsiteY37" fmla="*/ 335280 h 1203960"/>
              <a:gd name="connsiteX38" fmla="*/ 2538985 w 3445765"/>
              <a:gd name="connsiteY38" fmla="*/ 320040 h 1203960"/>
              <a:gd name="connsiteX39" fmla="*/ 2592325 w 3445765"/>
              <a:gd name="connsiteY39" fmla="*/ 297180 h 1203960"/>
              <a:gd name="connsiteX40" fmla="*/ 2622805 w 3445765"/>
              <a:gd name="connsiteY40" fmla="*/ 274320 h 1203960"/>
              <a:gd name="connsiteX41" fmla="*/ 2668525 w 3445765"/>
              <a:gd name="connsiteY41" fmla="*/ 259080 h 1203960"/>
              <a:gd name="connsiteX42" fmla="*/ 2729485 w 3445765"/>
              <a:gd name="connsiteY42" fmla="*/ 228600 h 1203960"/>
              <a:gd name="connsiteX43" fmla="*/ 2866645 w 3445765"/>
              <a:gd name="connsiteY43" fmla="*/ 175260 h 1203960"/>
              <a:gd name="connsiteX44" fmla="*/ 3019045 w 3445765"/>
              <a:gd name="connsiteY44" fmla="*/ 106680 h 1203960"/>
              <a:gd name="connsiteX45" fmla="*/ 3049525 w 3445765"/>
              <a:gd name="connsiteY45" fmla="*/ 99060 h 1203960"/>
              <a:gd name="connsiteX46" fmla="*/ 3080005 w 3445765"/>
              <a:gd name="connsiteY46" fmla="*/ 76200 h 1203960"/>
              <a:gd name="connsiteX47" fmla="*/ 3171445 w 3445765"/>
              <a:gd name="connsiteY47" fmla="*/ 45720 h 1203960"/>
              <a:gd name="connsiteX48" fmla="*/ 3209545 w 3445765"/>
              <a:gd name="connsiteY48" fmla="*/ 22860 h 1203960"/>
              <a:gd name="connsiteX49" fmla="*/ 3247645 w 3445765"/>
              <a:gd name="connsiteY49" fmla="*/ 15240 h 1203960"/>
              <a:gd name="connsiteX50" fmla="*/ 3278125 w 3445765"/>
              <a:gd name="connsiteY50" fmla="*/ 0 h 1203960"/>
              <a:gd name="connsiteX51" fmla="*/ 3422905 w 3445765"/>
              <a:gd name="connsiteY51" fmla="*/ 53340 h 1203960"/>
              <a:gd name="connsiteX52" fmla="*/ 3438145 w 3445765"/>
              <a:gd name="connsiteY52" fmla="*/ 99060 h 1203960"/>
              <a:gd name="connsiteX53" fmla="*/ 3445765 w 3445765"/>
              <a:gd name="connsiteY53" fmla="*/ 137160 h 1203960"/>
              <a:gd name="connsiteX54" fmla="*/ 3438145 w 3445765"/>
              <a:gd name="connsiteY54" fmla="*/ 1097280 h 1203960"/>
              <a:gd name="connsiteX55" fmla="*/ 3346705 w 3445765"/>
              <a:gd name="connsiteY55" fmla="*/ 1143000 h 1203960"/>
              <a:gd name="connsiteX56" fmla="*/ 3034285 w 3445765"/>
              <a:gd name="connsiteY56" fmla="*/ 1150620 h 1203960"/>
              <a:gd name="connsiteX57" fmla="*/ 1982725 w 3445765"/>
              <a:gd name="connsiteY57" fmla="*/ 1173480 h 1203960"/>
              <a:gd name="connsiteX58" fmla="*/ 1929385 w 3445765"/>
              <a:gd name="connsiteY58" fmla="*/ 1181100 h 1203960"/>
              <a:gd name="connsiteX59" fmla="*/ 1761745 w 3445765"/>
              <a:gd name="connsiteY59" fmla="*/ 1188720 h 1203960"/>
              <a:gd name="connsiteX60" fmla="*/ 1662685 w 3445765"/>
              <a:gd name="connsiteY60" fmla="*/ 1196340 h 1203960"/>
              <a:gd name="connsiteX61" fmla="*/ 252985 w 3445765"/>
              <a:gd name="connsiteY61" fmla="*/ 1203960 h 1203960"/>
              <a:gd name="connsiteX62" fmla="*/ 9145 w 3445765"/>
              <a:gd name="connsiteY62" fmla="*/ 1188720 h 1203960"/>
              <a:gd name="connsiteX63" fmla="*/ 16765 w 3445765"/>
              <a:gd name="connsiteY63" fmla="*/ 113538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445765" h="1203960">
                <a:moveTo>
                  <a:pt x="16765" y="1135380"/>
                </a:moveTo>
                <a:cubicBezTo>
                  <a:pt x="34545" y="1125220"/>
                  <a:pt x="82889" y="1131227"/>
                  <a:pt x="115825" y="1127760"/>
                </a:cubicBezTo>
                <a:cubicBezTo>
                  <a:pt x="131190" y="1126143"/>
                  <a:pt x="146274" y="1122489"/>
                  <a:pt x="161545" y="1120140"/>
                </a:cubicBezTo>
                <a:cubicBezTo>
                  <a:pt x="179297" y="1117409"/>
                  <a:pt x="197133" y="1115251"/>
                  <a:pt x="214885" y="1112520"/>
                </a:cubicBezTo>
                <a:cubicBezTo>
                  <a:pt x="230156" y="1110171"/>
                  <a:pt x="245290" y="1106942"/>
                  <a:pt x="260605" y="1104900"/>
                </a:cubicBezTo>
                <a:cubicBezTo>
                  <a:pt x="283404" y="1101860"/>
                  <a:pt x="306386" y="1100320"/>
                  <a:pt x="329185" y="1097280"/>
                </a:cubicBezTo>
                <a:cubicBezTo>
                  <a:pt x="367049" y="1092231"/>
                  <a:pt x="389337" y="1085423"/>
                  <a:pt x="428245" y="1082040"/>
                </a:cubicBezTo>
                <a:cubicBezTo>
                  <a:pt x="468811" y="1078513"/>
                  <a:pt x="509525" y="1076960"/>
                  <a:pt x="550165" y="1074420"/>
                </a:cubicBezTo>
                <a:cubicBezTo>
                  <a:pt x="582984" y="1067856"/>
                  <a:pt x="599863" y="1064055"/>
                  <a:pt x="633985" y="1059180"/>
                </a:cubicBezTo>
                <a:cubicBezTo>
                  <a:pt x="654257" y="1056284"/>
                  <a:pt x="674705" y="1054674"/>
                  <a:pt x="694945" y="1051560"/>
                </a:cubicBezTo>
                <a:cubicBezTo>
                  <a:pt x="707746" y="1049591"/>
                  <a:pt x="720302" y="1046257"/>
                  <a:pt x="733045" y="1043940"/>
                </a:cubicBezTo>
                <a:cubicBezTo>
                  <a:pt x="748246" y="1041176"/>
                  <a:pt x="763525" y="1038860"/>
                  <a:pt x="778765" y="1036320"/>
                </a:cubicBezTo>
                <a:cubicBezTo>
                  <a:pt x="849089" y="1008190"/>
                  <a:pt x="806285" y="1021830"/>
                  <a:pt x="923545" y="1005840"/>
                </a:cubicBezTo>
                <a:cubicBezTo>
                  <a:pt x="982869" y="997750"/>
                  <a:pt x="997742" y="996896"/>
                  <a:pt x="1060705" y="990600"/>
                </a:cubicBezTo>
                <a:cubicBezTo>
                  <a:pt x="1075945" y="982980"/>
                  <a:pt x="1090605" y="974068"/>
                  <a:pt x="1106425" y="967740"/>
                </a:cubicBezTo>
                <a:cubicBezTo>
                  <a:pt x="1116149" y="963851"/>
                  <a:pt x="1126874" y="963129"/>
                  <a:pt x="1136905" y="960120"/>
                </a:cubicBezTo>
                <a:cubicBezTo>
                  <a:pt x="1212377" y="937478"/>
                  <a:pt x="1152262" y="949941"/>
                  <a:pt x="1228345" y="937260"/>
                </a:cubicBezTo>
                <a:cubicBezTo>
                  <a:pt x="1354707" y="861443"/>
                  <a:pt x="1196016" y="951628"/>
                  <a:pt x="1296925" y="906780"/>
                </a:cubicBezTo>
                <a:cubicBezTo>
                  <a:pt x="1417410" y="853231"/>
                  <a:pt x="1256019" y="911264"/>
                  <a:pt x="1373125" y="868680"/>
                </a:cubicBezTo>
                <a:cubicBezTo>
                  <a:pt x="1388222" y="863190"/>
                  <a:pt x="1404221" y="860087"/>
                  <a:pt x="1418845" y="853440"/>
                </a:cubicBezTo>
                <a:cubicBezTo>
                  <a:pt x="1432328" y="847311"/>
                  <a:pt x="1443998" y="837773"/>
                  <a:pt x="1456945" y="830580"/>
                </a:cubicBezTo>
                <a:cubicBezTo>
                  <a:pt x="1529663" y="790181"/>
                  <a:pt x="1440749" y="842488"/>
                  <a:pt x="1525525" y="800100"/>
                </a:cubicBezTo>
                <a:cubicBezTo>
                  <a:pt x="1533716" y="796004"/>
                  <a:pt x="1540194" y="788956"/>
                  <a:pt x="1548385" y="784860"/>
                </a:cubicBezTo>
                <a:cubicBezTo>
                  <a:pt x="1577079" y="770513"/>
                  <a:pt x="1587861" y="769276"/>
                  <a:pt x="1616965" y="762000"/>
                </a:cubicBezTo>
                <a:cubicBezTo>
                  <a:pt x="1624585" y="754380"/>
                  <a:pt x="1630859" y="745118"/>
                  <a:pt x="1639825" y="739140"/>
                </a:cubicBezTo>
                <a:cubicBezTo>
                  <a:pt x="1654002" y="729689"/>
                  <a:pt x="1670650" y="724555"/>
                  <a:pt x="1685545" y="716280"/>
                </a:cubicBezTo>
                <a:cubicBezTo>
                  <a:pt x="1693551" y="711832"/>
                  <a:pt x="1700785" y="706120"/>
                  <a:pt x="1708405" y="701040"/>
                </a:cubicBezTo>
                <a:cubicBezTo>
                  <a:pt x="1713485" y="693420"/>
                  <a:pt x="1716692" y="684140"/>
                  <a:pt x="1723645" y="678180"/>
                </a:cubicBezTo>
                <a:cubicBezTo>
                  <a:pt x="1753596" y="652507"/>
                  <a:pt x="1764060" y="654857"/>
                  <a:pt x="1799845" y="647700"/>
                </a:cubicBezTo>
                <a:cubicBezTo>
                  <a:pt x="1812545" y="640080"/>
                  <a:pt x="1824411" y="630855"/>
                  <a:pt x="1837945" y="624840"/>
                </a:cubicBezTo>
                <a:cubicBezTo>
                  <a:pt x="1968911" y="566633"/>
                  <a:pt x="1744789" y="682848"/>
                  <a:pt x="1906525" y="601980"/>
                </a:cubicBezTo>
                <a:cubicBezTo>
                  <a:pt x="1988070" y="561207"/>
                  <a:pt x="1950297" y="571516"/>
                  <a:pt x="2013205" y="548640"/>
                </a:cubicBezTo>
                <a:cubicBezTo>
                  <a:pt x="2039285" y="539156"/>
                  <a:pt x="2071781" y="530782"/>
                  <a:pt x="2097025" y="518160"/>
                </a:cubicBezTo>
                <a:cubicBezTo>
                  <a:pt x="2139355" y="496995"/>
                  <a:pt x="2169023" y="475330"/>
                  <a:pt x="2211325" y="457200"/>
                </a:cubicBezTo>
                <a:cubicBezTo>
                  <a:pt x="2231272" y="448651"/>
                  <a:pt x="2252403" y="443038"/>
                  <a:pt x="2272285" y="434340"/>
                </a:cubicBezTo>
                <a:cubicBezTo>
                  <a:pt x="2340137" y="404655"/>
                  <a:pt x="2321228" y="404766"/>
                  <a:pt x="2386585" y="381000"/>
                </a:cubicBezTo>
                <a:cubicBezTo>
                  <a:pt x="2396427" y="377421"/>
                  <a:pt x="2407439" y="377505"/>
                  <a:pt x="2417065" y="373380"/>
                </a:cubicBezTo>
                <a:cubicBezTo>
                  <a:pt x="2443167" y="362193"/>
                  <a:pt x="2466324" y="344260"/>
                  <a:pt x="2493265" y="335280"/>
                </a:cubicBezTo>
                <a:cubicBezTo>
                  <a:pt x="2508505" y="330200"/>
                  <a:pt x="2523991" y="325807"/>
                  <a:pt x="2538985" y="320040"/>
                </a:cubicBezTo>
                <a:cubicBezTo>
                  <a:pt x="2557040" y="313096"/>
                  <a:pt x="2575343" y="306443"/>
                  <a:pt x="2592325" y="297180"/>
                </a:cubicBezTo>
                <a:cubicBezTo>
                  <a:pt x="2603474" y="291099"/>
                  <a:pt x="2611446" y="280000"/>
                  <a:pt x="2622805" y="274320"/>
                </a:cubicBezTo>
                <a:cubicBezTo>
                  <a:pt x="2637173" y="267136"/>
                  <a:pt x="2653760" y="265408"/>
                  <a:pt x="2668525" y="259080"/>
                </a:cubicBezTo>
                <a:cubicBezTo>
                  <a:pt x="2689407" y="250131"/>
                  <a:pt x="2708562" y="237452"/>
                  <a:pt x="2729485" y="228600"/>
                </a:cubicBezTo>
                <a:cubicBezTo>
                  <a:pt x="2774664" y="209486"/>
                  <a:pt x="2822768" y="197198"/>
                  <a:pt x="2866645" y="175260"/>
                </a:cubicBezTo>
                <a:cubicBezTo>
                  <a:pt x="2908482" y="154341"/>
                  <a:pt x="2984090" y="115419"/>
                  <a:pt x="3019045" y="106680"/>
                </a:cubicBezTo>
                <a:lnTo>
                  <a:pt x="3049525" y="99060"/>
                </a:lnTo>
                <a:cubicBezTo>
                  <a:pt x="3059685" y="91440"/>
                  <a:pt x="3068856" y="82281"/>
                  <a:pt x="3080005" y="76200"/>
                </a:cubicBezTo>
                <a:cubicBezTo>
                  <a:pt x="3123174" y="52653"/>
                  <a:pt x="3129157" y="54178"/>
                  <a:pt x="3171445" y="45720"/>
                </a:cubicBezTo>
                <a:cubicBezTo>
                  <a:pt x="3184145" y="38100"/>
                  <a:pt x="3195794" y="28361"/>
                  <a:pt x="3209545" y="22860"/>
                </a:cubicBezTo>
                <a:cubicBezTo>
                  <a:pt x="3221570" y="18050"/>
                  <a:pt x="3235358" y="19336"/>
                  <a:pt x="3247645" y="15240"/>
                </a:cubicBezTo>
                <a:cubicBezTo>
                  <a:pt x="3258421" y="11648"/>
                  <a:pt x="3267965" y="5080"/>
                  <a:pt x="3278125" y="0"/>
                </a:cubicBezTo>
                <a:cubicBezTo>
                  <a:pt x="3305204" y="6770"/>
                  <a:pt x="3397511" y="7631"/>
                  <a:pt x="3422905" y="53340"/>
                </a:cubicBezTo>
                <a:cubicBezTo>
                  <a:pt x="3430707" y="67383"/>
                  <a:pt x="3433918" y="83562"/>
                  <a:pt x="3438145" y="99060"/>
                </a:cubicBezTo>
                <a:cubicBezTo>
                  <a:pt x="3441553" y="111555"/>
                  <a:pt x="3443225" y="124460"/>
                  <a:pt x="3445765" y="137160"/>
                </a:cubicBezTo>
                <a:cubicBezTo>
                  <a:pt x="3443225" y="457200"/>
                  <a:pt x="3443106" y="777268"/>
                  <a:pt x="3438145" y="1097280"/>
                </a:cubicBezTo>
                <a:cubicBezTo>
                  <a:pt x="3437461" y="1141404"/>
                  <a:pt x="3380246" y="1140420"/>
                  <a:pt x="3346705" y="1143000"/>
                </a:cubicBezTo>
                <a:cubicBezTo>
                  <a:pt x="3242841" y="1150990"/>
                  <a:pt x="3138425" y="1148080"/>
                  <a:pt x="3034285" y="1150620"/>
                </a:cubicBezTo>
                <a:cubicBezTo>
                  <a:pt x="2441696" y="1184482"/>
                  <a:pt x="3046678" y="1154135"/>
                  <a:pt x="1982725" y="1173480"/>
                </a:cubicBezTo>
                <a:cubicBezTo>
                  <a:pt x="1964767" y="1173807"/>
                  <a:pt x="1947303" y="1179864"/>
                  <a:pt x="1929385" y="1181100"/>
                </a:cubicBezTo>
                <a:cubicBezTo>
                  <a:pt x="1873580" y="1184949"/>
                  <a:pt x="1817592" y="1185529"/>
                  <a:pt x="1761745" y="1188720"/>
                </a:cubicBezTo>
                <a:cubicBezTo>
                  <a:pt x="1728681" y="1190609"/>
                  <a:pt x="1695801" y="1196005"/>
                  <a:pt x="1662685" y="1196340"/>
                </a:cubicBezTo>
                <a:lnTo>
                  <a:pt x="252985" y="1203960"/>
                </a:lnTo>
                <a:cubicBezTo>
                  <a:pt x="171705" y="1198880"/>
                  <a:pt x="87834" y="1209704"/>
                  <a:pt x="9145" y="1188720"/>
                </a:cubicBezTo>
                <a:cubicBezTo>
                  <a:pt x="-6377" y="1184581"/>
                  <a:pt x="-1015" y="1145540"/>
                  <a:pt x="16765" y="113538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89;p4">
            <a:extLst>
              <a:ext uri="{FF2B5EF4-FFF2-40B4-BE49-F238E27FC236}">
                <a16:creationId xmlns:a16="http://schemas.microsoft.com/office/drawing/2014/main" id="{D50C9D86-52D7-C507-445A-646979A309FC}"/>
              </a:ext>
            </a:extLst>
          </p:cNvPr>
          <p:cNvSpPr txBox="1"/>
          <p:nvPr/>
        </p:nvSpPr>
        <p:spPr>
          <a:xfrm>
            <a:off x="954900" y="3675919"/>
            <a:ext cx="319026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Correlation Heat Map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CO, NO, NO2, NOX, SO2, and PM10 have potential to be the predictor for PM2.5 as target variable.</a:t>
            </a:r>
            <a:endParaRPr lang="en-US" sz="2000" b="1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DA50A1E-31B6-BB6F-997F-D406DD372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667" y="1847988"/>
            <a:ext cx="4655241" cy="29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F36D66-4155-60A5-403F-42E2A2563117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76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9" name="Google Shape;189;p4">
            <a:extLst>
              <a:ext uri="{FF2B5EF4-FFF2-40B4-BE49-F238E27FC236}">
                <a16:creationId xmlns:a16="http://schemas.microsoft.com/office/drawing/2014/main" id="{839BC3A9-4AED-42F9-ABD0-3D3EC98E11EB}"/>
              </a:ext>
            </a:extLst>
          </p:cNvPr>
          <p:cNvSpPr txBox="1"/>
          <p:nvPr/>
        </p:nvSpPr>
        <p:spPr>
          <a:xfrm>
            <a:off x="5401592" y="801588"/>
            <a:ext cx="3681447" cy="243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Windspeed – Wind Direction – PM2.5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i="0" u="none" strike="noStrike" cap="none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Most wind coming from Southwest (SW) direction (180 – 270 degree)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cap="none" dirty="0">
                <a:solidFill>
                  <a:schemeClr val="dk1"/>
                </a:solidFill>
              </a:rPr>
              <a:t>Wind direction and windspeed not directly main source of PM2.5. (Not the main carrier that bring PM2.5 to Bangkok.</a:t>
            </a:r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3" name="Picture 2" descr="A diagram of a wind speed&#10;&#10;Description automatically generated">
            <a:extLst>
              <a:ext uri="{FF2B5EF4-FFF2-40B4-BE49-F238E27FC236}">
                <a16:creationId xmlns:a16="http://schemas.microsoft.com/office/drawing/2014/main" id="{DAAC3E43-F036-3025-8D01-18F1992C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8" y="697581"/>
            <a:ext cx="4361480" cy="44045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FCE92BD-4345-F6D7-2BD1-295D8C5C51A9}"/>
              </a:ext>
            </a:extLst>
          </p:cNvPr>
          <p:cNvGrpSpPr/>
          <p:nvPr/>
        </p:nvGrpSpPr>
        <p:grpSpPr>
          <a:xfrm>
            <a:off x="1757243" y="1535776"/>
            <a:ext cx="2870442" cy="2870442"/>
            <a:chOff x="1757243" y="1535776"/>
            <a:chExt cx="2870442" cy="2870442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B6E6D1BA-1B4E-AF2B-7B0C-7BDBF684D199}"/>
                </a:ext>
              </a:extLst>
            </p:cNvPr>
            <p:cNvSpPr/>
            <p:nvPr/>
          </p:nvSpPr>
          <p:spPr>
            <a:xfrm>
              <a:off x="2236955" y="2015488"/>
              <a:ext cx="1911018" cy="1911018"/>
            </a:xfrm>
            <a:prstGeom prst="flowChartConnector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7A292EE-3E56-E94C-B2FC-025C5A926E74}"/>
                </a:ext>
              </a:extLst>
            </p:cNvPr>
            <p:cNvSpPr/>
            <p:nvPr/>
          </p:nvSpPr>
          <p:spPr>
            <a:xfrm>
              <a:off x="1757243" y="1535776"/>
              <a:ext cx="2870442" cy="2870442"/>
            </a:xfrm>
            <a:prstGeom prst="flowChartConnector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957FD7F5-0B08-78FE-8BCE-74C172C7C3D8}"/>
                </a:ext>
              </a:extLst>
            </p:cNvPr>
            <p:cNvSpPr/>
            <p:nvPr/>
          </p:nvSpPr>
          <p:spPr>
            <a:xfrm>
              <a:off x="2689228" y="2467761"/>
              <a:ext cx="1006472" cy="1006472"/>
            </a:xfrm>
            <a:prstGeom prst="flowChartConnector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76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A212C-0B55-A214-36B1-C261B127B9FA}"/>
              </a:ext>
            </a:extLst>
          </p:cNvPr>
          <p:cNvSpPr/>
          <p:nvPr/>
        </p:nvSpPr>
        <p:spPr>
          <a:xfrm>
            <a:off x="2612179" y="297180"/>
            <a:ext cx="2043641" cy="4876800"/>
          </a:xfrm>
          <a:custGeom>
            <a:avLst/>
            <a:gdLst>
              <a:gd name="connsiteX0" fmla="*/ 1860761 w 2022235"/>
              <a:gd name="connsiteY0" fmla="*/ 0 h 4617720"/>
              <a:gd name="connsiteX1" fmla="*/ 1776941 w 2022235"/>
              <a:gd name="connsiteY1" fmla="*/ 99060 h 4617720"/>
              <a:gd name="connsiteX2" fmla="*/ 1715981 w 2022235"/>
              <a:gd name="connsiteY2" fmla="*/ 190500 h 4617720"/>
              <a:gd name="connsiteX3" fmla="*/ 1616921 w 2022235"/>
              <a:gd name="connsiteY3" fmla="*/ 472440 h 4617720"/>
              <a:gd name="connsiteX4" fmla="*/ 1609301 w 2022235"/>
              <a:gd name="connsiteY4" fmla="*/ 624840 h 4617720"/>
              <a:gd name="connsiteX5" fmla="*/ 1632161 w 2022235"/>
              <a:gd name="connsiteY5" fmla="*/ 731520 h 4617720"/>
              <a:gd name="connsiteX6" fmla="*/ 1845521 w 2022235"/>
              <a:gd name="connsiteY6" fmla="*/ 1234440 h 4617720"/>
              <a:gd name="connsiteX7" fmla="*/ 2005541 w 2022235"/>
              <a:gd name="connsiteY7" fmla="*/ 1729740 h 4617720"/>
              <a:gd name="connsiteX8" fmla="*/ 1944581 w 2022235"/>
              <a:gd name="connsiteY8" fmla="*/ 2324100 h 4617720"/>
              <a:gd name="connsiteX9" fmla="*/ 1601681 w 2022235"/>
              <a:gd name="connsiteY9" fmla="*/ 2575560 h 4617720"/>
              <a:gd name="connsiteX10" fmla="*/ 1334981 w 2022235"/>
              <a:gd name="connsiteY10" fmla="*/ 2697480 h 4617720"/>
              <a:gd name="connsiteX11" fmla="*/ 771101 w 2022235"/>
              <a:gd name="connsiteY11" fmla="*/ 2887980 h 4617720"/>
              <a:gd name="connsiteX12" fmla="*/ 352001 w 2022235"/>
              <a:gd name="connsiteY12" fmla="*/ 3131820 h 4617720"/>
              <a:gd name="connsiteX13" fmla="*/ 85301 w 2022235"/>
              <a:gd name="connsiteY13" fmla="*/ 3512820 h 4617720"/>
              <a:gd name="connsiteX14" fmla="*/ 16721 w 2022235"/>
              <a:gd name="connsiteY14" fmla="*/ 3764280 h 4617720"/>
              <a:gd name="connsiteX15" fmla="*/ 9101 w 2022235"/>
              <a:gd name="connsiteY15" fmla="*/ 4442460 h 4617720"/>
              <a:gd name="connsiteX16" fmla="*/ 24341 w 2022235"/>
              <a:gd name="connsiteY16" fmla="*/ 4617720 h 4617720"/>
              <a:gd name="connsiteX0" fmla="*/ 2043641 w 2043641"/>
              <a:gd name="connsiteY0" fmla="*/ 0 h 4876800"/>
              <a:gd name="connsiteX1" fmla="*/ 1776941 w 2043641"/>
              <a:gd name="connsiteY1" fmla="*/ 358140 h 4876800"/>
              <a:gd name="connsiteX2" fmla="*/ 1715981 w 2043641"/>
              <a:gd name="connsiteY2" fmla="*/ 449580 h 4876800"/>
              <a:gd name="connsiteX3" fmla="*/ 1616921 w 2043641"/>
              <a:gd name="connsiteY3" fmla="*/ 731520 h 4876800"/>
              <a:gd name="connsiteX4" fmla="*/ 1609301 w 2043641"/>
              <a:gd name="connsiteY4" fmla="*/ 883920 h 4876800"/>
              <a:gd name="connsiteX5" fmla="*/ 1632161 w 2043641"/>
              <a:gd name="connsiteY5" fmla="*/ 990600 h 4876800"/>
              <a:gd name="connsiteX6" fmla="*/ 1845521 w 2043641"/>
              <a:gd name="connsiteY6" fmla="*/ 1493520 h 4876800"/>
              <a:gd name="connsiteX7" fmla="*/ 2005541 w 2043641"/>
              <a:gd name="connsiteY7" fmla="*/ 1988820 h 4876800"/>
              <a:gd name="connsiteX8" fmla="*/ 1944581 w 2043641"/>
              <a:gd name="connsiteY8" fmla="*/ 2583180 h 4876800"/>
              <a:gd name="connsiteX9" fmla="*/ 1601681 w 2043641"/>
              <a:gd name="connsiteY9" fmla="*/ 2834640 h 4876800"/>
              <a:gd name="connsiteX10" fmla="*/ 1334981 w 2043641"/>
              <a:gd name="connsiteY10" fmla="*/ 2956560 h 4876800"/>
              <a:gd name="connsiteX11" fmla="*/ 771101 w 2043641"/>
              <a:gd name="connsiteY11" fmla="*/ 3147060 h 4876800"/>
              <a:gd name="connsiteX12" fmla="*/ 352001 w 2043641"/>
              <a:gd name="connsiteY12" fmla="*/ 3390900 h 4876800"/>
              <a:gd name="connsiteX13" fmla="*/ 85301 w 2043641"/>
              <a:gd name="connsiteY13" fmla="*/ 3771900 h 4876800"/>
              <a:gd name="connsiteX14" fmla="*/ 16721 w 2043641"/>
              <a:gd name="connsiteY14" fmla="*/ 4023360 h 4876800"/>
              <a:gd name="connsiteX15" fmla="*/ 9101 w 2043641"/>
              <a:gd name="connsiteY15" fmla="*/ 4701540 h 4876800"/>
              <a:gd name="connsiteX16" fmla="*/ 24341 w 2043641"/>
              <a:gd name="connsiteY16" fmla="*/ 487680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3641" h="4876800">
                <a:moveTo>
                  <a:pt x="2043641" y="0"/>
                </a:moveTo>
                <a:cubicBezTo>
                  <a:pt x="1983907" y="99557"/>
                  <a:pt x="1831551" y="283210"/>
                  <a:pt x="1776941" y="358140"/>
                </a:cubicBezTo>
                <a:cubicBezTo>
                  <a:pt x="1722331" y="433070"/>
                  <a:pt x="1733677" y="417505"/>
                  <a:pt x="1715981" y="449580"/>
                </a:cubicBezTo>
                <a:cubicBezTo>
                  <a:pt x="1644619" y="578924"/>
                  <a:pt x="1653545" y="585024"/>
                  <a:pt x="1616921" y="731520"/>
                </a:cubicBezTo>
                <a:cubicBezTo>
                  <a:pt x="1614381" y="782320"/>
                  <a:pt x="1606314" y="833144"/>
                  <a:pt x="1609301" y="883920"/>
                </a:cubicBezTo>
                <a:cubicBezTo>
                  <a:pt x="1611437" y="920225"/>
                  <a:pt x="1619021" y="956690"/>
                  <a:pt x="1632161" y="990600"/>
                </a:cubicBezTo>
                <a:cubicBezTo>
                  <a:pt x="1697958" y="1160400"/>
                  <a:pt x="1775366" y="1325474"/>
                  <a:pt x="1845521" y="1493520"/>
                </a:cubicBezTo>
                <a:cubicBezTo>
                  <a:pt x="1982701" y="1822113"/>
                  <a:pt x="1941762" y="1691186"/>
                  <a:pt x="2005541" y="1988820"/>
                </a:cubicBezTo>
                <a:cubicBezTo>
                  <a:pt x="2024010" y="2219688"/>
                  <a:pt x="2049141" y="2323583"/>
                  <a:pt x="1944581" y="2583180"/>
                </a:cubicBezTo>
                <a:cubicBezTo>
                  <a:pt x="1899594" y="2694872"/>
                  <a:pt x="1691936" y="2790252"/>
                  <a:pt x="1601681" y="2834640"/>
                </a:cubicBezTo>
                <a:cubicBezTo>
                  <a:pt x="1513966" y="2877778"/>
                  <a:pt x="1426471" y="2922146"/>
                  <a:pt x="1334981" y="2956560"/>
                </a:cubicBezTo>
                <a:cubicBezTo>
                  <a:pt x="1149287" y="3026408"/>
                  <a:pt x="948552" y="3058334"/>
                  <a:pt x="771101" y="3147060"/>
                </a:cubicBezTo>
                <a:cubicBezTo>
                  <a:pt x="616683" y="3224269"/>
                  <a:pt x="493827" y="3278509"/>
                  <a:pt x="352001" y="3390900"/>
                </a:cubicBezTo>
                <a:cubicBezTo>
                  <a:pt x="220307" y="3495261"/>
                  <a:pt x="145739" y="3615768"/>
                  <a:pt x="85301" y="3771900"/>
                </a:cubicBezTo>
                <a:cubicBezTo>
                  <a:pt x="53937" y="3852923"/>
                  <a:pt x="39581" y="3939540"/>
                  <a:pt x="16721" y="4023360"/>
                </a:cubicBezTo>
                <a:cubicBezTo>
                  <a:pt x="137" y="4346754"/>
                  <a:pt x="-7112" y="4350257"/>
                  <a:pt x="9101" y="4701540"/>
                </a:cubicBezTo>
                <a:cubicBezTo>
                  <a:pt x="27027" y="5089927"/>
                  <a:pt x="24341" y="4643153"/>
                  <a:pt x="24341" y="4876800"/>
                </a:cubicBezTo>
              </a:path>
            </a:pathLst>
          </a:custGeom>
          <a:noFill/>
          <a:ln w="381000">
            <a:solidFill>
              <a:srgbClr val="F4DA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524B06-0211-DE40-5681-9D8F9BC9EE47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57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sp>
        <p:nvSpPr>
          <p:cNvPr id="2" name="Google Shape;189;p4">
            <a:extLst>
              <a:ext uri="{FF2B5EF4-FFF2-40B4-BE49-F238E27FC236}">
                <a16:creationId xmlns:a16="http://schemas.microsoft.com/office/drawing/2014/main" id="{D5068727-87A2-CDED-155E-4574B13B69C3}"/>
              </a:ext>
            </a:extLst>
          </p:cNvPr>
          <p:cNvSpPr txBox="1"/>
          <p:nvPr/>
        </p:nvSpPr>
        <p:spPr>
          <a:xfrm>
            <a:off x="2691476" y="831572"/>
            <a:ext cx="645252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Remove columns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u="none" strike="noStrike" cap="none" dirty="0" err="1">
                <a:solidFill>
                  <a:schemeClr val="tx1"/>
                </a:solidFill>
                <a:latin typeface="Raleway" pitchFamily="2" charset="0"/>
              </a:rPr>
              <a:t>Globrad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Raleway" pitchFamily="2" charset="0"/>
              </a:rPr>
              <a:t> and </a:t>
            </a:r>
            <a:r>
              <a:rPr lang="en-US" sz="1200" b="1" i="0" u="none" strike="noStrike" cap="none" dirty="0" err="1">
                <a:solidFill>
                  <a:schemeClr val="tx1"/>
                </a:solidFill>
                <a:latin typeface="Raleway" pitchFamily="2" charset="0"/>
              </a:rPr>
              <a:t>Netrad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lang="en-US" sz="1200" b="1" i="0" u="none" strike="noStrike" cap="none" dirty="0">
                <a:solidFill>
                  <a:schemeClr val="tx1"/>
                </a:solidFill>
                <a:latin typeface="Raleway" pitchFamily="2" charset="0"/>
              </a:rPr>
              <a:t>100 % are </a:t>
            </a:r>
            <a:r>
              <a:rPr lang="en-US" sz="1200" b="1" i="0" u="none" strike="noStrike" cap="none" dirty="0" err="1">
                <a:solidFill>
                  <a:srgbClr val="FF0000"/>
                </a:solidFill>
                <a:latin typeface="Raleway" pitchFamily="2" charset="0"/>
              </a:rPr>
              <a:t>NaN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Raleway" pitchFamily="2" charset="0"/>
              </a:rPr>
              <a:t> (Not a Number)</a:t>
            </a:r>
            <a:endParaRPr lang="en-US" sz="1200" i="0" u="none" strike="noStrike" cap="none" dirty="0">
              <a:solidFill>
                <a:srgbClr val="FF0000"/>
              </a:solidFill>
              <a:latin typeface="Raleway" pitchFamily="2" charset="0"/>
            </a:endParaRP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aleway" pitchFamily="2" charset="0"/>
              </a:rPr>
              <a:t>SO2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Raleway" pitchFamily="2" charset="0"/>
              </a:rPr>
              <a:t>less than 20 % entries</a:t>
            </a:r>
            <a:endParaRPr lang="en-US" sz="1200" i="0" u="none" strike="noStrike" cap="none" dirty="0">
              <a:solidFill>
                <a:srgbClr val="FF0000"/>
              </a:solidFill>
              <a:latin typeface="Raleway" pitchFamily="2" charset="0"/>
            </a:endParaRP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aleway" pitchFamily="2" charset="0"/>
              </a:rPr>
              <a:t>Province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lang="en-US" sz="1200" b="1" i="0" u="none" strike="noStrike" cap="none" dirty="0">
                <a:solidFill>
                  <a:srgbClr val="FF0000"/>
                </a:solidFill>
                <a:latin typeface="Raleway" pitchFamily="2" charset="0"/>
              </a:rPr>
              <a:t>single unique value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Raleway" pitchFamily="2" charset="0"/>
              </a:rPr>
              <a:t>, Bangkok.</a:t>
            </a:r>
          </a:p>
          <a:p>
            <a:pPr marL="285750" marR="0" lvl="0" indent="-2857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Raleway" pitchFamily="2" charset="0"/>
              </a:rPr>
              <a:t>Timestamp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Raleway" pitchFamily="2" charset="0"/>
              </a:rPr>
              <a:t> will also be </a:t>
            </a:r>
            <a:r>
              <a:rPr lang="en-US" sz="1200" i="0" strike="noStrike" cap="none" dirty="0">
                <a:solidFill>
                  <a:schemeClr val="tx1"/>
                </a:solidFill>
                <a:latin typeface="Raleway" pitchFamily="2" charset="0"/>
              </a:rPr>
              <a:t>dropped </a:t>
            </a:r>
            <a:r>
              <a:rPr lang="en-US" sz="1200" b="1" i="0" strike="noStrike" cap="none" dirty="0">
                <a:solidFill>
                  <a:srgbClr val="FF0000"/>
                </a:solidFill>
                <a:latin typeface="Raleway" pitchFamily="2" charset="0"/>
              </a:rPr>
              <a:t>time-independent</a:t>
            </a:r>
            <a:r>
              <a:rPr lang="en-US" sz="1200" i="0" strike="noStrike" cap="none" dirty="0">
                <a:solidFill>
                  <a:srgbClr val="FF0000"/>
                </a:solidFill>
                <a:latin typeface="Raleway" pitchFamily="2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E5742-DEB5-772D-12A2-3A9976D9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21" y="801588"/>
            <a:ext cx="1498837" cy="2734059"/>
          </a:xfrm>
          <a:prstGeom prst="rect">
            <a:avLst/>
          </a:prstGeom>
        </p:spPr>
      </p:pic>
      <p:pic>
        <p:nvPicPr>
          <p:cNvPr id="5" name="Picture 4" descr="A close-up of a chart&#10;&#10;Description automatically generated">
            <a:extLst>
              <a:ext uri="{FF2B5EF4-FFF2-40B4-BE49-F238E27FC236}">
                <a16:creationId xmlns:a16="http://schemas.microsoft.com/office/drawing/2014/main" id="{BC0801CD-3BC0-E475-AD2A-779932711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807" y="2372084"/>
            <a:ext cx="3124227" cy="1757377"/>
          </a:xfrm>
          <a:prstGeom prst="rect">
            <a:avLst/>
          </a:prstGeom>
        </p:spPr>
      </p:pic>
      <p:sp>
        <p:nvSpPr>
          <p:cNvPr id="6" name="Google Shape;189;p4">
            <a:extLst>
              <a:ext uri="{FF2B5EF4-FFF2-40B4-BE49-F238E27FC236}">
                <a16:creationId xmlns:a16="http://schemas.microsoft.com/office/drawing/2014/main" id="{9688D9EC-8408-8FCF-3794-17B230613855}"/>
              </a:ext>
            </a:extLst>
          </p:cNvPr>
          <p:cNvSpPr txBox="1"/>
          <p:nvPr/>
        </p:nvSpPr>
        <p:spPr>
          <a:xfrm>
            <a:off x="2788145" y="2481372"/>
            <a:ext cx="282469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Imputation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Raleway" pitchFamily="2" charset="0"/>
              </a:rPr>
              <a:t>Reindex then forward fill and backward fill (sensor data)</a:t>
            </a:r>
            <a:endParaRPr lang="en-US" sz="1600" b="1" i="0" u="none" strike="noStrike" cap="none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07A88-23E7-B724-E798-47A2903C91B9}"/>
              </a:ext>
            </a:extLst>
          </p:cNvPr>
          <p:cNvSpPr/>
          <p:nvPr/>
        </p:nvSpPr>
        <p:spPr>
          <a:xfrm>
            <a:off x="990639" y="1841548"/>
            <a:ext cx="1521920" cy="19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FB1D1-9124-1824-5301-83223581D2D1}"/>
              </a:ext>
            </a:extLst>
          </p:cNvPr>
          <p:cNvSpPr/>
          <p:nvPr/>
        </p:nvSpPr>
        <p:spPr>
          <a:xfrm>
            <a:off x="1002179" y="3192063"/>
            <a:ext cx="1521920" cy="3435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89;p4">
            <a:extLst>
              <a:ext uri="{FF2B5EF4-FFF2-40B4-BE49-F238E27FC236}">
                <a16:creationId xmlns:a16="http://schemas.microsoft.com/office/drawing/2014/main" id="{2889A4C7-D3A9-2DD5-FC86-9B427319ED14}"/>
              </a:ext>
            </a:extLst>
          </p:cNvPr>
          <p:cNvSpPr txBox="1"/>
          <p:nvPr/>
        </p:nvSpPr>
        <p:spPr>
          <a:xfrm>
            <a:off x="948186" y="3604031"/>
            <a:ext cx="24088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Scale and Encode into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8353DA-E6D3-0290-95EA-F1407E36B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413" y="3655420"/>
            <a:ext cx="2408267" cy="1385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5C0A6-8DD9-8ACD-091F-0B9B4004935E}"/>
              </a:ext>
            </a:extLst>
          </p:cNvPr>
          <p:cNvSpPr txBox="1"/>
          <p:nvPr/>
        </p:nvSpPr>
        <p:spPr>
          <a:xfrm>
            <a:off x="3343483" y="1954594"/>
            <a:ext cx="4583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Train-test Split 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Raleway" pitchFamily="2" charset="0"/>
              </a:rPr>
              <a:t>with 80 : 20 train-test ratio</a:t>
            </a:r>
            <a:endParaRPr lang="en-US" sz="2000" b="1" i="0" u="none" strike="noStrike" cap="none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7" name="Picture 16" descr="A graph with a line&#10;&#10;Description automatically generated">
            <a:extLst>
              <a:ext uri="{FF2B5EF4-FFF2-40B4-BE49-F238E27FC236}">
                <a16:creationId xmlns:a16="http://schemas.microsoft.com/office/drawing/2014/main" id="{BDFA6951-4A02-B72E-8872-464E6D808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662" y="4318651"/>
            <a:ext cx="960330" cy="763254"/>
          </a:xfrm>
          <a:prstGeom prst="rect">
            <a:avLst/>
          </a:prstGeom>
        </p:spPr>
      </p:pic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0B2E3248-444A-C1F3-CEF0-1EB0BF51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910" y="4330413"/>
            <a:ext cx="960331" cy="7514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8E5E8F6-79CD-D3BE-26ED-EB766ECC0534}"/>
              </a:ext>
            </a:extLst>
          </p:cNvPr>
          <p:cNvSpPr/>
          <p:nvPr/>
        </p:nvSpPr>
        <p:spPr>
          <a:xfrm>
            <a:off x="1002179" y="2449967"/>
            <a:ext cx="1521920" cy="3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F93989-9FB9-D83C-7E9A-65D98BDBFA51}"/>
              </a:ext>
            </a:extLst>
          </p:cNvPr>
          <p:cNvSpPr/>
          <p:nvPr/>
        </p:nvSpPr>
        <p:spPr>
          <a:xfrm>
            <a:off x="1013720" y="801588"/>
            <a:ext cx="1521920" cy="330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2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407236" y="551449"/>
            <a:ext cx="4186318" cy="47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>
                <a:solidFill>
                  <a:srgbClr val="BD8F67"/>
                </a:solidFill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85750" y="247650"/>
            <a:ext cx="43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710150" y="1026943"/>
            <a:ext cx="5598288" cy="326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24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US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Introduction &amp; Problem Statement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lang="en-US"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Related Works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03	</a:t>
            </a:r>
            <a:r>
              <a:rPr lang="en-US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20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24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Results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-US" sz="2400" b="1" i="0" u="none" strike="noStrike" cap="none">
                <a:solidFill>
                  <a:srgbClr val="22514A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 sz="20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Conclusions &amp; Future Works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7911437" y="0"/>
            <a:ext cx="774600" cy="5264944"/>
            <a:chOff x="7004375" y="-203925"/>
            <a:chExt cx="774600" cy="5124600"/>
          </a:xfrm>
        </p:grpSpPr>
        <p:cxnSp>
          <p:nvCxnSpPr>
            <p:cNvPr id="105" name="Google Shape;105;p2"/>
            <p:cNvCxnSpPr/>
            <p:nvPr/>
          </p:nvCxnSpPr>
          <p:spPr>
            <a:xfrm>
              <a:off x="7391675" y="-203925"/>
              <a:ext cx="0" cy="5124600"/>
            </a:xfrm>
            <a:prstGeom prst="straightConnector1">
              <a:avLst/>
            </a:prstGeom>
            <a:noFill/>
            <a:ln w="38100" cap="flat" cmpd="sng">
              <a:solidFill>
                <a:srgbClr val="22514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2"/>
            <p:cNvSpPr/>
            <p:nvPr/>
          </p:nvSpPr>
          <p:spPr>
            <a:xfrm>
              <a:off x="7004375" y="408350"/>
              <a:ext cx="774600" cy="774600"/>
            </a:xfrm>
            <a:prstGeom prst="ellipse">
              <a:avLst/>
            </a:prstGeom>
            <a:solidFill>
              <a:srgbClr val="BD8F67"/>
            </a:solidFill>
            <a:ln w="38100" cap="flat" cmpd="sng">
              <a:solidFill>
                <a:srgbClr val="225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04375" y="1360850"/>
              <a:ext cx="774600" cy="774600"/>
            </a:xfrm>
            <a:prstGeom prst="ellipse">
              <a:avLst/>
            </a:prstGeom>
            <a:solidFill>
              <a:srgbClr val="BD8F67"/>
            </a:solidFill>
            <a:ln w="38100" cap="flat" cmpd="sng">
              <a:solidFill>
                <a:srgbClr val="225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004375" y="2313350"/>
              <a:ext cx="774600" cy="774600"/>
            </a:xfrm>
            <a:prstGeom prst="ellipse">
              <a:avLst/>
            </a:prstGeom>
            <a:solidFill>
              <a:srgbClr val="BD8F67"/>
            </a:solidFill>
            <a:ln w="38100" cap="flat" cmpd="sng">
              <a:solidFill>
                <a:srgbClr val="225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004375" y="3265850"/>
              <a:ext cx="774600" cy="774600"/>
            </a:xfrm>
            <a:prstGeom prst="ellipse">
              <a:avLst/>
            </a:prstGeom>
            <a:solidFill>
              <a:srgbClr val="BD8F67"/>
            </a:solidFill>
            <a:ln w="38100" cap="flat" cmpd="sng">
              <a:solidFill>
                <a:srgbClr val="225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0" name="Google Shape;110;p2"/>
          <p:cNvCxnSpPr/>
          <p:nvPr/>
        </p:nvCxnSpPr>
        <p:spPr>
          <a:xfrm>
            <a:off x="1535586" y="1026949"/>
            <a:ext cx="2779239" cy="0"/>
          </a:xfrm>
          <a:prstGeom prst="straightConnector1">
            <a:avLst/>
          </a:prstGeom>
          <a:noFill/>
          <a:ln w="19050" cap="flat" cmpd="sng">
            <a:solidFill>
              <a:srgbClr val="0F28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1" name="Google Shape;111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48391" y="3612359"/>
            <a:ext cx="700692" cy="70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034870" y="1703225"/>
            <a:ext cx="527735" cy="5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4534" y="2712375"/>
            <a:ext cx="548071" cy="54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4870" y="768654"/>
            <a:ext cx="527735" cy="516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097F2720-5A20-8A25-42AD-FA7C23A68173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45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80082"/>
            <a:ext cx="664073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 https://www.shutterstock.com/search/tightening-bolts,  </a:t>
            </a:r>
            <a:endParaRPr sz="800" dirty="0"/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C02645-1E27-BEC2-4DC6-6D14ABA91B78}"/>
              </a:ext>
            </a:extLst>
          </p:cNvPr>
          <p:cNvSpPr/>
          <p:nvPr/>
        </p:nvSpPr>
        <p:spPr>
          <a:xfrm>
            <a:off x="948782" y="1624131"/>
            <a:ext cx="8022518" cy="1785702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D51381-3A64-B2D9-F67F-781D37AC4D8F}"/>
              </a:ext>
            </a:extLst>
          </p:cNvPr>
          <p:cNvGrpSpPr/>
          <p:nvPr/>
        </p:nvGrpSpPr>
        <p:grpSpPr>
          <a:xfrm>
            <a:off x="3750143" y="2212288"/>
            <a:ext cx="1333579" cy="578092"/>
            <a:chOff x="2526725" y="2159290"/>
            <a:chExt cx="1333579" cy="6310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621A670-13C6-8C61-1963-2B0E15ADFA2C}"/>
                </a:ext>
              </a:extLst>
            </p:cNvPr>
            <p:cNvSpPr/>
            <p:nvPr/>
          </p:nvSpPr>
          <p:spPr>
            <a:xfrm>
              <a:off x="2526725" y="2159290"/>
              <a:ext cx="1333579" cy="63109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Google Shape;161;p4">
              <a:extLst>
                <a:ext uri="{FF2B5EF4-FFF2-40B4-BE49-F238E27FC236}">
                  <a16:creationId xmlns:a16="http://schemas.microsoft.com/office/drawing/2014/main" id="{E767AD8A-6F2A-E332-B8E9-5495819BC285}"/>
                </a:ext>
              </a:extLst>
            </p:cNvPr>
            <p:cNvSpPr txBox="1"/>
            <p:nvPr/>
          </p:nvSpPr>
          <p:spPr>
            <a:xfrm>
              <a:off x="2526725" y="2213245"/>
              <a:ext cx="1333579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Tune Hyper-params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FAC434-F667-872D-F38B-8C2FEFA9E96E}"/>
              </a:ext>
            </a:extLst>
          </p:cNvPr>
          <p:cNvGrpSpPr/>
          <p:nvPr/>
        </p:nvGrpSpPr>
        <p:grpSpPr>
          <a:xfrm>
            <a:off x="1175982" y="2212288"/>
            <a:ext cx="929640" cy="578092"/>
            <a:chOff x="1175982" y="2236091"/>
            <a:chExt cx="929640" cy="57809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6A592D-E621-A6C6-CA00-B3FAAA9D68A8}"/>
                </a:ext>
              </a:extLst>
            </p:cNvPr>
            <p:cNvSpPr/>
            <p:nvPr/>
          </p:nvSpPr>
          <p:spPr>
            <a:xfrm>
              <a:off x="1175982" y="2236091"/>
              <a:ext cx="929640" cy="578092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161;p4">
              <a:extLst>
                <a:ext uri="{FF2B5EF4-FFF2-40B4-BE49-F238E27FC236}">
                  <a16:creationId xmlns:a16="http://schemas.microsoft.com/office/drawing/2014/main" id="{DF707E0E-99CA-4A07-CBCE-ECA320B59446}"/>
                </a:ext>
              </a:extLst>
            </p:cNvPr>
            <p:cNvSpPr txBox="1"/>
            <p:nvPr/>
          </p:nvSpPr>
          <p:spPr>
            <a:xfrm>
              <a:off x="1229558" y="2263547"/>
              <a:ext cx="82248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Select Model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FFFCFE-41D0-7248-039C-E097EC9C0C09}"/>
              </a:ext>
            </a:extLst>
          </p:cNvPr>
          <p:cNvGrpSpPr/>
          <p:nvPr/>
        </p:nvGrpSpPr>
        <p:grpSpPr>
          <a:xfrm>
            <a:off x="6728243" y="2212288"/>
            <a:ext cx="1814299" cy="578092"/>
            <a:chOff x="2526725" y="2159290"/>
            <a:chExt cx="1814299" cy="6310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3C896F5-CB5B-C990-ABB9-5BB534945287}"/>
                </a:ext>
              </a:extLst>
            </p:cNvPr>
            <p:cNvSpPr/>
            <p:nvPr/>
          </p:nvSpPr>
          <p:spPr>
            <a:xfrm>
              <a:off x="2526725" y="2159290"/>
              <a:ext cx="1814299" cy="63109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Google Shape;161;p4">
              <a:extLst>
                <a:ext uri="{FF2B5EF4-FFF2-40B4-BE49-F238E27FC236}">
                  <a16:creationId xmlns:a16="http://schemas.microsoft.com/office/drawing/2014/main" id="{AD163711-F24B-E1A7-8461-21543221FDBE}"/>
                </a:ext>
              </a:extLst>
            </p:cNvPr>
            <p:cNvSpPr txBox="1"/>
            <p:nvPr/>
          </p:nvSpPr>
          <p:spPr>
            <a:xfrm>
              <a:off x="2526725" y="2213245"/>
              <a:ext cx="1814299" cy="57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Best Model, Best hyper-params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DBAB58-4F84-A4EB-4AB1-2EE0328A0EBA}"/>
              </a:ext>
            </a:extLst>
          </p:cNvPr>
          <p:cNvCxnSpPr>
            <a:endCxn id="6" idx="1"/>
          </p:cNvCxnSpPr>
          <p:nvPr/>
        </p:nvCxnSpPr>
        <p:spPr>
          <a:xfrm>
            <a:off x="2105622" y="2501334"/>
            <a:ext cx="16445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553129-5084-EE1A-A412-833CF8545044}"/>
              </a:ext>
            </a:extLst>
          </p:cNvPr>
          <p:cNvCxnSpPr>
            <a:cxnSpLocks/>
          </p:cNvCxnSpPr>
          <p:nvPr/>
        </p:nvCxnSpPr>
        <p:spPr>
          <a:xfrm>
            <a:off x="5090160" y="2501334"/>
            <a:ext cx="1644521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61;p4">
            <a:extLst>
              <a:ext uri="{FF2B5EF4-FFF2-40B4-BE49-F238E27FC236}">
                <a16:creationId xmlns:a16="http://schemas.microsoft.com/office/drawing/2014/main" id="{2E5F1C9A-1B46-6039-4E3D-F9F285BE216D}"/>
              </a:ext>
            </a:extLst>
          </p:cNvPr>
          <p:cNvSpPr txBox="1"/>
          <p:nvPr/>
        </p:nvSpPr>
        <p:spPr>
          <a:xfrm>
            <a:off x="2147151" y="2132022"/>
            <a:ext cx="158450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Cross Validation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K-Fold = 5</a:t>
            </a:r>
            <a:endParaRPr lang="en-US"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" name="Google Shape;161;p4">
            <a:extLst>
              <a:ext uri="{FF2B5EF4-FFF2-40B4-BE49-F238E27FC236}">
                <a16:creationId xmlns:a16="http://schemas.microsoft.com/office/drawing/2014/main" id="{43E6A6AC-EF16-5890-D3DD-7BCC41F40B0A}"/>
              </a:ext>
            </a:extLst>
          </p:cNvPr>
          <p:cNvSpPr txBox="1"/>
          <p:nvPr/>
        </p:nvSpPr>
        <p:spPr>
          <a:xfrm>
            <a:off x="5133999" y="2132022"/>
            <a:ext cx="158450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Arial Rounded"/>
                <a:ea typeface="Arial Rounded"/>
                <a:cs typeface="Arial Rounded"/>
                <a:sym typeface="Arial Rounded"/>
              </a:rPr>
              <a:t>GridSearchCV</a:t>
            </a:r>
            <a:endParaRPr lang="en-US" b="1" dirty="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K-Fold = 10</a:t>
            </a:r>
            <a:endParaRPr lang="en-US"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FC8C1-87A6-D07F-123B-51F5EEAB9773}"/>
              </a:ext>
            </a:extLst>
          </p:cNvPr>
          <p:cNvSpPr txBox="1"/>
          <p:nvPr/>
        </p:nvSpPr>
        <p:spPr>
          <a:xfrm>
            <a:off x="1062038" y="2956439"/>
            <a:ext cx="3799522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i="1" dirty="0"/>
              <a:t>10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Linear Regression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Ridge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Lasso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Gradient Boosting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Histogram-based Gradient Boosting Regression Tree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Support Vector Regression (SVR)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K Neighbor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Decision Tree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Random Forest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AdaBoost Regression</a:t>
            </a:r>
          </a:p>
        </p:txBody>
      </p:sp>
      <p:pic>
        <p:nvPicPr>
          <p:cNvPr id="1026" name="Picture 2" descr="22,429 Tightening Bolts Images, Stock Photos, 3D objects, &amp; Vectors |  Shutterstock">
            <a:extLst>
              <a:ext uri="{FF2B5EF4-FFF2-40B4-BE49-F238E27FC236}">
                <a16:creationId xmlns:a16="http://schemas.microsoft.com/office/drawing/2014/main" id="{0F595EE8-2E9A-1E7D-E0E8-656F5681D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8"/>
          <a:stretch/>
        </p:blipFill>
        <p:spPr bwMode="auto">
          <a:xfrm>
            <a:off x="3759908" y="584351"/>
            <a:ext cx="2251687" cy="148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97EF9-48E4-A488-A052-B7010996C5F5}"/>
              </a:ext>
            </a:extLst>
          </p:cNvPr>
          <p:cNvSpPr txBox="1"/>
          <p:nvPr/>
        </p:nvSpPr>
        <p:spPr>
          <a:xfrm>
            <a:off x="3819163" y="2985743"/>
            <a:ext cx="122341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Best Model</a:t>
            </a:r>
          </a:p>
        </p:txBody>
      </p:sp>
    </p:spTree>
    <p:extLst>
      <p:ext uri="{BB962C8B-B14F-4D97-AF65-F5344CB8AC3E}">
        <p14:creationId xmlns:p14="http://schemas.microsoft.com/office/powerpoint/2010/main" val="936095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097F2720-5A20-8A25-42AD-FA7C23A68173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24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1045290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203714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7" name="Picture 6" descr="A diagram of a train set&#10;&#10;Description automatically generated">
            <a:extLst>
              <a:ext uri="{FF2B5EF4-FFF2-40B4-BE49-F238E27FC236}">
                <a16:creationId xmlns:a16="http://schemas.microsoft.com/office/drawing/2014/main" id="{FF75F583-DB73-2F1C-2C8D-D5EE4B3B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40" y="827938"/>
            <a:ext cx="6191719" cy="3776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B045AD-CC4D-7C59-1D22-8A2387DB2DBE}"/>
              </a:ext>
            </a:extLst>
          </p:cNvPr>
          <p:cNvSpPr/>
          <p:nvPr/>
        </p:nvSpPr>
        <p:spPr>
          <a:xfrm>
            <a:off x="3238369" y="3195543"/>
            <a:ext cx="1958392" cy="36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61;p4">
            <a:extLst>
              <a:ext uri="{FF2B5EF4-FFF2-40B4-BE49-F238E27FC236}">
                <a16:creationId xmlns:a16="http://schemas.microsoft.com/office/drawing/2014/main" id="{20DEDB12-54DC-8FF8-3137-DF4EF9CD01E0}"/>
              </a:ext>
            </a:extLst>
          </p:cNvPr>
          <p:cNvSpPr txBox="1"/>
          <p:nvPr/>
        </p:nvSpPr>
        <p:spPr>
          <a:xfrm>
            <a:off x="4217565" y="2866639"/>
            <a:ext cx="299982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Best Model, best hyper-params</a:t>
            </a:r>
            <a:endParaRPr lang="en-US" sz="1400" b="1" i="0" u="none" strike="noStrike" cap="none" dirty="0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" name="Google Shape;161;p4">
            <a:extLst>
              <a:ext uri="{FF2B5EF4-FFF2-40B4-BE49-F238E27FC236}">
                <a16:creationId xmlns:a16="http://schemas.microsoft.com/office/drawing/2014/main" id="{E3F1FB96-4904-04E1-9FCE-B15AC082829A}"/>
              </a:ext>
            </a:extLst>
          </p:cNvPr>
          <p:cNvSpPr txBox="1"/>
          <p:nvPr/>
        </p:nvSpPr>
        <p:spPr>
          <a:xfrm>
            <a:off x="4388232" y="4559590"/>
            <a:ext cx="299982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Use R2 score</a:t>
            </a:r>
            <a:endParaRPr lang="en-US" sz="1400" b="1" i="0" u="none" strike="noStrike" cap="none" dirty="0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  <p:extLst>
      <p:ext uri="{BB962C8B-B14F-4D97-AF65-F5344CB8AC3E}">
        <p14:creationId xmlns:p14="http://schemas.microsoft.com/office/powerpoint/2010/main" val="318335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20438A67-FE16-3DC9-F283-5692115E5449}"/>
              </a:ext>
            </a:extLst>
          </p:cNvPr>
          <p:cNvSpPr/>
          <p:nvPr/>
        </p:nvSpPr>
        <p:spPr>
          <a:xfrm>
            <a:off x="941163" y="-42079"/>
            <a:ext cx="8202837" cy="803945"/>
          </a:xfrm>
          <a:prstGeom prst="rightArrow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34" name="Google Shape;382;g29bfa2e4d01_1_34">
            <a:extLst>
              <a:ext uri="{FF2B5EF4-FFF2-40B4-BE49-F238E27FC236}">
                <a16:creationId xmlns:a16="http://schemas.microsoft.com/office/drawing/2014/main" id="{BC42BC4B-36B1-9B25-8230-1840F9FC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38" y="96997"/>
            <a:ext cx="1231077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1400" b="1" dirty="0">
              <a:solidFill>
                <a:schemeClr val="accent5">
                  <a:lumMod val="90000"/>
                  <a:lumOff val="10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82;g29bfa2e4d01_1_34">
            <a:extLst>
              <a:ext uri="{FF2B5EF4-FFF2-40B4-BE49-F238E27FC236}">
                <a16:creationId xmlns:a16="http://schemas.microsoft.com/office/drawing/2014/main" id="{9D182ECA-0C73-0048-679F-CE4D65421A32}"/>
              </a:ext>
            </a:extLst>
          </p:cNvPr>
          <p:cNvSpPr txBox="1">
            <a:spLocks/>
          </p:cNvSpPr>
          <p:nvPr/>
        </p:nvSpPr>
        <p:spPr>
          <a:xfrm>
            <a:off x="2377072" y="96997"/>
            <a:ext cx="751739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Clean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</p:txBody>
      </p:sp>
      <p:sp>
        <p:nvSpPr>
          <p:cNvPr id="36" name="Google Shape;382;g29bfa2e4d01_1_34">
            <a:extLst>
              <a:ext uri="{FF2B5EF4-FFF2-40B4-BE49-F238E27FC236}">
                <a16:creationId xmlns:a16="http://schemas.microsoft.com/office/drawing/2014/main" id="{B912994C-F59C-B7C1-C501-D1A6BA31175F}"/>
              </a:ext>
            </a:extLst>
          </p:cNvPr>
          <p:cNvSpPr txBox="1">
            <a:spLocks/>
          </p:cNvSpPr>
          <p:nvPr/>
        </p:nvSpPr>
        <p:spPr>
          <a:xfrm>
            <a:off x="3284168" y="190078"/>
            <a:ext cx="576136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EDA</a:t>
            </a:r>
          </a:p>
        </p:txBody>
      </p:sp>
      <p:sp>
        <p:nvSpPr>
          <p:cNvPr id="37" name="Google Shape;382;g29bfa2e4d01_1_34">
            <a:extLst>
              <a:ext uri="{FF2B5EF4-FFF2-40B4-BE49-F238E27FC236}">
                <a16:creationId xmlns:a16="http://schemas.microsoft.com/office/drawing/2014/main" id="{F27D91C8-1E70-95D9-F678-C988F98A8CCE}"/>
              </a:ext>
            </a:extLst>
          </p:cNvPr>
          <p:cNvSpPr txBox="1">
            <a:spLocks/>
          </p:cNvSpPr>
          <p:nvPr/>
        </p:nvSpPr>
        <p:spPr>
          <a:xfrm>
            <a:off x="4015661" y="190078"/>
            <a:ext cx="1181100" cy="29840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Preprocess</a:t>
            </a:r>
          </a:p>
        </p:txBody>
      </p:sp>
      <p:sp>
        <p:nvSpPr>
          <p:cNvPr id="38" name="Google Shape;382;g29bfa2e4d01_1_34">
            <a:extLst>
              <a:ext uri="{FF2B5EF4-FFF2-40B4-BE49-F238E27FC236}">
                <a16:creationId xmlns:a16="http://schemas.microsoft.com/office/drawing/2014/main" id="{D8B0ABDE-36B0-7E0F-CDCF-87A04787480F}"/>
              </a:ext>
            </a:extLst>
          </p:cNvPr>
          <p:cNvSpPr txBox="1">
            <a:spLocks/>
          </p:cNvSpPr>
          <p:nvPr/>
        </p:nvSpPr>
        <p:spPr>
          <a:xfrm>
            <a:off x="5352118" y="96997"/>
            <a:ext cx="794514" cy="49878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algn="ctr"/>
            <a:r>
              <a:rPr lang="en-US" sz="1400" b="1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Model</a:t>
            </a:r>
          </a:p>
        </p:txBody>
      </p:sp>
      <p:sp>
        <p:nvSpPr>
          <p:cNvPr id="39" name="Google Shape;382;g29bfa2e4d01_1_34">
            <a:extLst>
              <a:ext uri="{FF2B5EF4-FFF2-40B4-BE49-F238E27FC236}">
                <a16:creationId xmlns:a16="http://schemas.microsoft.com/office/drawing/2014/main" id="{947D2C8B-9C18-A7B8-AAD2-EE409F947B5F}"/>
              </a:ext>
            </a:extLst>
          </p:cNvPr>
          <p:cNvSpPr txBox="1">
            <a:spLocks/>
          </p:cNvSpPr>
          <p:nvPr/>
        </p:nvSpPr>
        <p:spPr>
          <a:xfrm>
            <a:off x="6301989" y="190078"/>
            <a:ext cx="65072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Train</a:t>
            </a:r>
          </a:p>
        </p:txBody>
      </p:sp>
      <p:sp>
        <p:nvSpPr>
          <p:cNvPr id="40" name="Google Shape;382;g29bfa2e4d01_1_34">
            <a:extLst>
              <a:ext uri="{FF2B5EF4-FFF2-40B4-BE49-F238E27FC236}">
                <a16:creationId xmlns:a16="http://schemas.microsoft.com/office/drawing/2014/main" id="{695D8F25-B0D6-451A-C2BC-3FA9577F7F7F}"/>
              </a:ext>
            </a:extLst>
          </p:cNvPr>
          <p:cNvSpPr txBox="1">
            <a:spLocks/>
          </p:cNvSpPr>
          <p:nvPr/>
        </p:nvSpPr>
        <p:spPr>
          <a:xfrm>
            <a:off x="7108072" y="190078"/>
            <a:ext cx="940286" cy="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Raleway"/>
                <a:ea typeface="Raleway"/>
                <a:cs typeface="Raleway"/>
                <a:sym typeface="Raleway"/>
              </a:rPr>
              <a:t>Evaluate</a:t>
            </a:r>
          </a:p>
        </p:txBody>
      </p:sp>
      <p:sp>
        <p:nvSpPr>
          <p:cNvPr id="41" name="Google Shape;382;g29bfa2e4d01_1_34">
            <a:extLst>
              <a:ext uri="{FF2B5EF4-FFF2-40B4-BE49-F238E27FC236}">
                <a16:creationId xmlns:a16="http://schemas.microsoft.com/office/drawing/2014/main" id="{DC0350AA-245B-1C9E-6132-514F90112CD1}"/>
              </a:ext>
            </a:extLst>
          </p:cNvPr>
          <p:cNvSpPr txBox="1">
            <a:spLocks/>
          </p:cNvSpPr>
          <p:nvPr/>
        </p:nvSpPr>
        <p:spPr>
          <a:xfrm>
            <a:off x="8153362" y="190078"/>
            <a:ext cx="940286" cy="298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ignika"/>
              <a:buNone/>
              <a:defRPr sz="7300" b="0" i="0" u="none" strike="noStrike" cap="none">
                <a:solidFill>
                  <a:schemeClr val="dk2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Deploy</a:t>
            </a:r>
          </a:p>
        </p:txBody>
      </p:sp>
      <p:pic>
        <p:nvPicPr>
          <p:cNvPr id="4" name="Picture 3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58F2C775-1DDD-4DC0-6CC1-A87F59D8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680170"/>
            <a:ext cx="7292340" cy="41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12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"/>
          <p:cNvSpPr txBox="1">
            <a:spLocks noGrp="1"/>
          </p:cNvSpPr>
          <p:nvPr>
            <p:ph type="title"/>
          </p:nvPr>
        </p:nvSpPr>
        <p:spPr>
          <a:xfrm>
            <a:off x="1031846" y="1878625"/>
            <a:ext cx="7939454" cy="138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600"/>
              <a:buNone/>
            </a:pPr>
            <a:r>
              <a:rPr lang="en-US" sz="88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88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" name="Google Shape;392;p13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13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AF7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rgbClr val="FFFAF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13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13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98" name="Google Shape;398;p13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13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402" name="Google Shape;402;p13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13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405" name="Google Shape;405;p13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13"/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408" name="Google Shape;408;p13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rgbClr val="FFFAF7"/>
            </a:solidFill>
            <a:ln w="9525" cap="flat" cmpd="sng">
              <a:solidFill>
                <a:srgbClr val="FFF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13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103" y="3070907"/>
            <a:ext cx="1324022" cy="132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diagram of a train set&#10;&#10;Description automatically generated">
            <a:extLst>
              <a:ext uri="{FF2B5EF4-FFF2-40B4-BE49-F238E27FC236}">
                <a16:creationId xmlns:a16="http://schemas.microsoft.com/office/drawing/2014/main" id="{9C4123D7-C8B9-0718-A25A-D8EA937D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17" y="68017"/>
            <a:ext cx="2424643" cy="1478843"/>
          </a:xfrm>
          <a:prstGeom prst="rect">
            <a:avLst/>
          </a:prstGeom>
        </p:spPr>
      </p:pic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Select Model and Hyper-parameter(s) Tuning</a:t>
            </a:r>
            <a:endParaRPr sz="1800" b="1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10" name="Picture 9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68B3B16-4022-E764-209A-A8A3FB3E05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2"/>
          <a:stretch/>
        </p:blipFill>
        <p:spPr>
          <a:xfrm>
            <a:off x="1021119" y="1259415"/>
            <a:ext cx="3259873" cy="4247731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A96F9F69-2875-DDF9-383E-5CDB3B99C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27" y="2445932"/>
            <a:ext cx="3259873" cy="2578621"/>
          </a:xfrm>
          <a:prstGeom prst="rect">
            <a:avLst/>
          </a:prstGeom>
        </p:spPr>
      </p:pic>
      <p:sp>
        <p:nvSpPr>
          <p:cNvPr id="13" name="Google Shape;161;p4">
            <a:extLst>
              <a:ext uri="{FF2B5EF4-FFF2-40B4-BE49-F238E27FC236}">
                <a16:creationId xmlns:a16="http://schemas.microsoft.com/office/drawing/2014/main" id="{7C6CFC07-C724-112E-8368-0C4B777976FE}"/>
              </a:ext>
            </a:extLst>
          </p:cNvPr>
          <p:cNvSpPr txBox="1"/>
          <p:nvPr/>
        </p:nvSpPr>
        <p:spPr>
          <a:xfrm>
            <a:off x="4360950" y="2034362"/>
            <a:ext cx="3902308" cy="340474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Hyper-parameter tuning (</a:t>
            </a:r>
            <a:r>
              <a:rPr lang="en-US" sz="1400" b="1" i="0" u="none" strike="noStrike" cap="none" dirty="0" err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n_estimators</a:t>
            </a:r>
            <a:r>
              <a:rPr lang="th-TH" sz="1400" b="1" i="0" u="none" strike="noStrike" cap="none" dirty="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= 40</a:t>
            </a:r>
            <a:r>
              <a:rPr lang="en-US" sz="1400" b="1" i="0" u="none" strike="noStrike" cap="none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BF7EE-4D8A-EB35-EE09-2495219D9796}"/>
              </a:ext>
            </a:extLst>
          </p:cNvPr>
          <p:cNvSpPr/>
          <p:nvPr/>
        </p:nvSpPr>
        <p:spPr>
          <a:xfrm>
            <a:off x="1337577" y="1398802"/>
            <a:ext cx="369256" cy="3295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C3F3BD-3F5E-8C78-39DB-0C2B3507D83A}"/>
              </a:ext>
            </a:extLst>
          </p:cNvPr>
          <p:cNvCxnSpPr>
            <a:cxnSpLocks/>
          </p:cNvCxnSpPr>
          <p:nvPr/>
        </p:nvCxnSpPr>
        <p:spPr>
          <a:xfrm>
            <a:off x="1706833" y="4207578"/>
            <a:ext cx="39023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946D54-82EC-47B0-AF97-93AFC9D7D7E5}"/>
              </a:ext>
            </a:extLst>
          </p:cNvPr>
          <p:cNvSpPr/>
          <p:nvPr/>
        </p:nvSpPr>
        <p:spPr>
          <a:xfrm>
            <a:off x="6831410" y="380355"/>
            <a:ext cx="1093390" cy="848989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61;p4">
            <a:extLst>
              <a:ext uri="{FF2B5EF4-FFF2-40B4-BE49-F238E27FC236}">
                <a16:creationId xmlns:a16="http://schemas.microsoft.com/office/drawing/2014/main" id="{EB696EBB-B3E4-9D6F-B1ED-A76312B60D3A}"/>
              </a:ext>
            </a:extLst>
          </p:cNvPr>
          <p:cNvSpPr txBox="1"/>
          <p:nvPr/>
        </p:nvSpPr>
        <p:spPr>
          <a:xfrm>
            <a:off x="2465794" y="3880934"/>
            <a:ext cx="2536310" cy="307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Random Forest 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31C3F3-6C69-0543-432D-5ACA8AA0B2D2}"/>
              </a:ext>
            </a:extLst>
          </p:cNvPr>
          <p:cNvGrpSpPr/>
          <p:nvPr/>
        </p:nvGrpSpPr>
        <p:grpSpPr>
          <a:xfrm>
            <a:off x="4360949" y="1259415"/>
            <a:ext cx="1607819" cy="555641"/>
            <a:chOff x="3855720" y="1229344"/>
            <a:chExt cx="1607819" cy="555641"/>
          </a:xfrm>
        </p:grpSpPr>
        <p:sp>
          <p:nvSpPr>
            <p:cNvPr id="14" name="Google Shape;161;p4">
              <a:extLst>
                <a:ext uri="{FF2B5EF4-FFF2-40B4-BE49-F238E27FC236}">
                  <a16:creationId xmlns:a16="http://schemas.microsoft.com/office/drawing/2014/main" id="{BEC01974-8712-6D41-80AF-89EF492C0D54}"/>
                </a:ext>
              </a:extLst>
            </p:cNvPr>
            <p:cNvSpPr txBox="1"/>
            <p:nvPr/>
          </p:nvSpPr>
          <p:spPr>
            <a:xfrm>
              <a:off x="3855720" y="1229344"/>
              <a:ext cx="1607819" cy="340474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bg2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Model Selection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C3A006-1C15-0854-8E7E-9F1CF953D7A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4659630" y="1569818"/>
              <a:ext cx="0" cy="21516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576BE6-90C6-2E5B-1F1C-8837EB30E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5720" y="1768538"/>
              <a:ext cx="817245" cy="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BE16089-651D-9BB9-2350-CD001371EA17}"/>
              </a:ext>
            </a:extLst>
          </p:cNvPr>
          <p:cNvGrpSpPr/>
          <p:nvPr/>
        </p:nvGrpSpPr>
        <p:grpSpPr>
          <a:xfrm rot="10800000">
            <a:off x="4791895" y="2374283"/>
            <a:ext cx="817245" cy="215167"/>
            <a:chOff x="4467103" y="2784602"/>
            <a:chExt cx="817245" cy="2151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B0AC941-32BB-ED95-5CF3-79B553D659FC}"/>
                </a:ext>
              </a:extLst>
            </p:cNvPr>
            <p:cNvCxnSpPr>
              <a:cxnSpLocks/>
            </p:cNvCxnSpPr>
            <p:nvPr/>
          </p:nvCxnSpPr>
          <p:spPr>
            <a:xfrm>
              <a:off x="5265298" y="2784602"/>
              <a:ext cx="0" cy="21516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7DA64C-FF94-3ADF-8D4D-06FE30B75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7103" y="2802347"/>
              <a:ext cx="817245" cy="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27C12F-7F27-4557-27E2-707C349C06CC}"/>
              </a:ext>
            </a:extLst>
          </p:cNvPr>
          <p:cNvCxnSpPr>
            <a:cxnSpLocks/>
          </p:cNvCxnSpPr>
          <p:nvPr/>
        </p:nvCxnSpPr>
        <p:spPr>
          <a:xfrm flipV="1">
            <a:off x="6697980" y="2656038"/>
            <a:ext cx="0" cy="2037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FCCE4C-5F45-F125-3525-B3DD3ACA3830}"/>
              </a:ext>
            </a:extLst>
          </p:cNvPr>
          <p:cNvCxnSpPr>
            <a:cxnSpLocks/>
          </p:cNvCxnSpPr>
          <p:nvPr/>
        </p:nvCxnSpPr>
        <p:spPr>
          <a:xfrm flipV="1">
            <a:off x="6697980" y="2374283"/>
            <a:ext cx="350520" cy="281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61;p4">
            <a:extLst>
              <a:ext uri="{FF2B5EF4-FFF2-40B4-BE49-F238E27FC236}">
                <a16:creationId xmlns:a16="http://schemas.microsoft.com/office/drawing/2014/main" id="{B485C2F1-5569-C6A7-B4B8-B949294E4AF3}"/>
              </a:ext>
            </a:extLst>
          </p:cNvPr>
          <p:cNvSpPr txBox="1"/>
          <p:nvPr/>
        </p:nvSpPr>
        <p:spPr>
          <a:xfrm>
            <a:off x="7271623" y="3536499"/>
            <a:ext cx="1560152" cy="461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Long process time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Easy to overfit</a:t>
            </a:r>
            <a:endParaRPr lang="en-US" sz="1200" b="1" i="0" u="none" strike="noStrike" cap="none" dirty="0">
              <a:solidFill>
                <a:schemeClr val="bg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4B9773-721C-7743-40A7-947B9EB51324}"/>
              </a:ext>
            </a:extLst>
          </p:cNvPr>
          <p:cNvCxnSpPr>
            <a:cxnSpLocks/>
          </p:cNvCxnSpPr>
          <p:nvPr/>
        </p:nvCxnSpPr>
        <p:spPr>
          <a:xfrm rot="10800000" flipH="1">
            <a:off x="8060875" y="3418211"/>
            <a:ext cx="81724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37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FADE70-C612-BAD3-7F74-46DFBB6A5418}"/>
              </a:ext>
            </a:extLst>
          </p:cNvPr>
          <p:cNvSpPr/>
          <p:nvPr/>
        </p:nvSpPr>
        <p:spPr>
          <a:xfrm>
            <a:off x="1038891" y="1805502"/>
            <a:ext cx="7994669" cy="2914387"/>
          </a:xfrm>
          <a:prstGeom prst="roundRect">
            <a:avLst>
              <a:gd name="adj" fmla="val 3192"/>
            </a:avLst>
          </a:prstGeom>
          <a:solidFill>
            <a:srgbClr val="FFDBC5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diagram of a train set&#10;&#10;Description automatically generated">
            <a:extLst>
              <a:ext uri="{FF2B5EF4-FFF2-40B4-BE49-F238E27FC236}">
                <a16:creationId xmlns:a16="http://schemas.microsoft.com/office/drawing/2014/main" id="{9C4123D7-C8B9-0718-A25A-D8EA937D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17" y="68017"/>
            <a:ext cx="2424643" cy="1478843"/>
          </a:xfrm>
          <a:prstGeom prst="rect">
            <a:avLst/>
          </a:prstGeom>
        </p:spPr>
      </p:pic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Create Pipeline</a:t>
            </a:r>
            <a:endParaRPr sz="18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946D54-82EC-47B0-AF97-93AFC9D7D7E5}"/>
              </a:ext>
            </a:extLst>
          </p:cNvPr>
          <p:cNvSpPr/>
          <p:nvPr/>
        </p:nvSpPr>
        <p:spPr>
          <a:xfrm>
            <a:off x="6831408" y="1196509"/>
            <a:ext cx="1166521" cy="369727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61;p4">
            <a:extLst>
              <a:ext uri="{FF2B5EF4-FFF2-40B4-BE49-F238E27FC236}">
                <a16:creationId xmlns:a16="http://schemas.microsoft.com/office/drawing/2014/main" id="{4EB5517E-49AB-5C9E-755B-79D4A9269ADD}"/>
              </a:ext>
            </a:extLst>
          </p:cNvPr>
          <p:cNvSpPr txBox="1"/>
          <p:nvPr/>
        </p:nvSpPr>
        <p:spPr>
          <a:xfrm>
            <a:off x="1038891" y="1808159"/>
            <a:ext cx="799466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none" strike="noStrike" cap="non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Pipeline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C60B2F-0074-8E8C-ECCB-2976591029A2}"/>
              </a:ext>
            </a:extLst>
          </p:cNvPr>
          <p:cNvSpPr/>
          <p:nvPr/>
        </p:nvSpPr>
        <p:spPr>
          <a:xfrm>
            <a:off x="1157050" y="2153349"/>
            <a:ext cx="7758350" cy="2007290"/>
          </a:xfrm>
          <a:prstGeom prst="roundRect">
            <a:avLst>
              <a:gd name="adj" fmla="val 6852"/>
            </a:avLst>
          </a:prstGeom>
          <a:solidFill>
            <a:srgbClr val="D2D4D8"/>
          </a:solidFill>
          <a:ln w="19050">
            <a:solidFill>
              <a:srgbClr val="C1BF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61;p4">
            <a:extLst>
              <a:ext uri="{FF2B5EF4-FFF2-40B4-BE49-F238E27FC236}">
                <a16:creationId xmlns:a16="http://schemas.microsoft.com/office/drawing/2014/main" id="{5EFE6FE7-5FED-AA1D-F492-B83FBC6F2237}"/>
              </a:ext>
            </a:extLst>
          </p:cNvPr>
          <p:cNvSpPr txBox="1"/>
          <p:nvPr/>
        </p:nvSpPr>
        <p:spPr>
          <a:xfrm>
            <a:off x="1148219" y="2146092"/>
            <a:ext cx="776718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preprocessor: </a:t>
            </a:r>
            <a:r>
              <a:rPr lang="en-US" sz="1200" u="none" strike="noStrike" cap="none" dirty="0" err="1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ColumnTransformer</a:t>
            </a:r>
            <a:endParaRPr lang="en-US" sz="1200" u="none" strike="noStrike" cap="none" dirty="0">
              <a:solidFill>
                <a:schemeClr val="tx1"/>
              </a:solidFill>
              <a:latin typeface="Consolas" panose="020B0609020204030204" pitchFamily="49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15C9BA-EA65-FBFB-B75D-067F254D3FDF}"/>
              </a:ext>
            </a:extLst>
          </p:cNvPr>
          <p:cNvSpPr/>
          <p:nvPr/>
        </p:nvSpPr>
        <p:spPr>
          <a:xfrm>
            <a:off x="1266091" y="2477275"/>
            <a:ext cx="1842782" cy="1401968"/>
          </a:xfrm>
          <a:prstGeom prst="roundRect">
            <a:avLst>
              <a:gd name="adj" fmla="val 6852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0F2282-737C-40F5-F13A-B325F017C321}"/>
              </a:ext>
            </a:extLst>
          </p:cNvPr>
          <p:cNvSpPr/>
          <p:nvPr/>
        </p:nvSpPr>
        <p:spPr>
          <a:xfrm>
            <a:off x="5211292" y="2461803"/>
            <a:ext cx="1842782" cy="1417440"/>
          </a:xfrm>
          <a:prstGeom prst="roundRect">
            <a:avLst>
              <a:gd name="adj" fmla="val 6852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79FE96-9802-C587-5A44-5566CF7D84BE}"/>
              </a:ext>
            </a:extLst>
          </p:cNvPr>
          <p:cNvSpPr/>
          <p:nvPr/>
        </p:nvSpPr>
        <p:spPr>
          <a:xfrm>
            <a:off x="3238803" y="2461803"/>
            <a:ext cx="1842782" cy="1417440"/>
          </a:xfrm>
          <a:prstGeom prst="roundRect">
            <a:avLst>
              <a:gd name="adj" fmla="val 6852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61;p4">
            <a:extLst>
              <a:ext uri="{FF2B5EF4-FFF2-40B4-BE49-F238E27FC236}">
                <a16:creationId xmlns:a16="http://schemas.microsoft.com/office/drawing/2014/main" id="{7709EC82-6E26-9186-1AE7-B66B85223711}"/>
              </a:ext>
            </a:extLst>
          </p:cNvPr>
          <p:cNvSpPr txBox="1"/>
          <p:nvPr/>
        </p:nvSpPr>
        <p:spPr>
          <a:xfrm>
            <a:off x="1266091" y="2477275"/>
            <a:ext cx="18427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u="none" strike="noStrike" cap="none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StandardScaler</a:t>
            </a:r>
            <a:endParaRPr lang="en-US" sz="1200" u="none" strike="noStrike" cap="none" dirty="0">
              <a:solidFill>
                <a:schemeClr val="accent5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" name="Google Shape;161;p4">
            <a:extLst>
              <a:ext uri="{FF2B5EF4-FFF2-40B4-BE49-F238E27FC236}">
                <a16:creationId xmlns:a16="http://schemas.microsoft.com/office/drawing/2014/main" id="{80EB44A2-2B52-262F-85D0-C4789B265559}"/>
              </a:ext>
            </a:extLst>
          </p:cNvPr>
          <p:cNvSpPr txBox="1"/>
          <p:nvPr/>
        </p:nvSpPr>
        <p:spPr>
          <a:xfrm>
            <a:off x="5199633" y="2445318"/>
            <a:ext cx="181288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u="none" strike="noStrike" cap="none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OneHotEncoder</a:t>
            </a:r>
            <a:endParaRPr lang="en-US" sz="1200" u="none" strike="noStrike" cap="none" dirty="0">
              <a:solidFill>
                <a:schemeClr val="accent5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245CFC-4262-DFE2-380F-F937C0B11FD2}"/>
              </a:ext>
            </a:extLst>
          </p:cNvPr>
          <p:cNvSpPr/>
          <p:nvPr/>
        </p:nvSpPr>
        <p:spPr>
          <a:xfrm>
            <a:off x="7183893" y="2452002"/>
            <a:ext cx="1628076" cy="1417440"/>
          </a:xfrm>
          <a:prstGeom prst="roundRect">
            <a:avLst>
              <a:gd name="adj" fmla="val 6852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61;p4">
            <a:extLst>
              <a:ext uri="{FF2B5EF4-FFF2-40B4-BE49-F238E27FC236}">
                <a16:creationId xmlns:a16="http://schemas.microsoft.com/office/drawing/2014/main" id="{497D871B-F021-0F86-B370-9B4D0C7A7E81}"/>
              </a:ext>
            </a:extLst>
          </p:cNvPr>
          <p:cNvSpPr txBox="1"/>
          <p:nvPr/>
        </p:nvSpPr>
        <p:spPr>
          <a:xfrm>
            <a:off x="3238691" y="2449557"/>
            <a:ext cx="182200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u="none" strike="noStrike" cap="none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MinMaxScaler</a:t>
            </a:r>
            <a:endParaRPr lang="en-US" sz="1200" u="none" strike="noStrike" cap="none" dirty="0">
              <a:solidFill>
                <a:schemeClr val="accent5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CA9176-3A77-89A2-9A0C-74ECEF50BF2B}"/>
              </a:ext>
            </a:extLst>
          </p:cNvPr>
          <p:cNvGrpSpPr/>
          <p:nvPr/>
        </p:nvGrpSpPr>
        <p:grpSpPr>
          <a:xfrm>
            <a:off x="4038005" y="4252151"/>
            <a:ext cx="1996441" cy="362204"/>
            <a:chOff x="4029173" y="4065136"/>
            <a:chExt cx="1996441" cy="36220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272541-8084-B471-21D2-A2E708E22C9D}"/>
                </a:ext>
              </a:extLst>
            </p:cNvPr>
            <p:cNvSpPr/>
            <p:nvPr/>
          </p:nvSpPr>
          <p:spPr>
            <a:xfrm>
              <a:off x="4029173" y="4065136"/>
              <a:ext cx="1996440" cy="362204"/>
            </a:xfrm>
            <a:prstGeom prst="roundRect">
              <a:avLst>
                <a:gd name="adj" fmla="val 16845"/>
              </a:avLst>
            </a:prstGeom>
            <a:solidFill>
              <a:srgbClr val="D2D4D8"/>
            </a:solidFill>
            <a:ln w="19050">
              <a:solidFill>
                <a:srgbClr val="7572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Google Shape;161;p4">
              <a:extLst>
                <a:ext uri="{FF2B5EF4-FFF2-40B4-BE49-F238E27FC236}">
                  <a16:creationId xmlns:a16="http://schemas.microsoft.com/office/drawing/2014/main" id="{54E978DB-0515-6AFA-CFD2-62D1EF7FCB08}"/>
                </a:ext>
              </a:extLst>
            </p:cNvPr>
            <p:cNvSpPr txBox="1"/>
            <p:nvPr/>
          </p:nvSpPr>
          <p:spPr>
            <a:xfrm>
              <a:off x="4029174" y="4107759"/>
              <a:ext cx="199644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u="none" strike="noStrike" cap="none" dirty="0" err="1">
                  <a:solidFill>
                    <a:schemeClr val="tx1"/>
                  </a:solidFill>
                  <a:latin typeface="Consolas" panose="020B0609020204030204" pitchFamily="49" charset="0"/>
                  <a:ea typeface="Arial Rounded"/>
                  <a:cs typeface="Arial Rounded"/>
                  <a:sym typeface="Arial Rounded"/>
                </a:rPr>
                <a:t>RandomForestRegressor</a:t>
              </a:r>
              <a:endPara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endParaRPr>
            </a:p>
          </p:txBody>
        </p:sp>
      </p:grpSp>
      <p:sp>
        <p:nvSpPr>
          <p:cNvPr id="18" name="Google Shape;161;p4">
            <a:extLst>
              <a:ext uri="{FF2B5EF4-FFF2-40B4-BE49-F238E27FC236}">
                <a16:creationId xmlns:a16="http://schemas.microsoft.com/office/drawing/2014/main" id="{FFEDDE8F-FA57-F1E8-8C68-DE4486EC265C}"/>
              </a:ext>
            </a:extLst>
          </p:cNvPr>
          <p:cNvSpPr txBox="1"/>
          <p:nvPr/>
        </p:nvSpPr>
        <p:spPr>
          <a:xfrm>
            <a:off x="7433964" y="3022243"/>
            <a:ext cx="112793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passthrough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E4EE4-4BF9-49BD-7574-3FA310C64492}"/>
              </a:ext>
            </a:extLst>
          </p:cNvPr>
          <p:cNvGrpSpPr/>
          <p:nvPr/>
        </p:nvGrpSpPr>
        <p:grpSpPr>
          <a:xfrm>
            <a:off x="2186477" y="3878547"/>
            <a:ext cx="5811454" cy="226994"/>
            <a:chOff x="2186477" y="3878547"/>
            <a:chExt cx="5811454" cy="22699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DA3A8BF-E379-8D07-8CF0-F3DCDD66F9BB}"/>
                </a:ext>
              </a:extLst>
            </p:cNvPr>
            <p:cNvCxnSpPr>
              <a:cxnSpLocks/>
            </p:cNvCxnSpPr>
            <p:nvPr/>
          </p:nvCxnSpPr>
          <p:spPr>
            <a:xfrm>
              <a:off x="2186477" y="4090815"/>
              <a:ext cx="5811454" cy="0"/>
            </a:xfrm>
            <a:prstGeom prst="line">
              <a:avLst/>
            </a:prstGeom>
            <a:ln w="28575">
              <a:solidFill>
                <a:srgbClr val="757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E37D3D-92BF-1EB0-7074-5FF70AA58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8489" y="3878547"/>
              <a:ext cx="0" cy="226994"/>
            </a:xfrm>
            <a:prstGeom prst="line">
              <a:avLst/>
            </a:prstGeom>
            <a:ln w="28575">
              <a:solidFill>
                <a:srgbClr val="757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ECC6D3-3535-DD61-E45E-ED7687AC2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313" y="3879243"/>
              <a:ext cx="0" cy="224634"/>
            </a:xfrm>
            <a:prstGeom prst="line">
              <a:avLst/>
            </a:prstGeom>
            <a:ln w="28575">
              <a:solidFill>
                <a:srgbClr val="757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6305A0-8F00-535F-3FA9-11AF64CB3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0970" y="3878547"/>
              <a:ext cx="0" cy="225724"/>
            </a:xfrm>
            <a:prstGeom prst="line">
              <a:avLst/>
            </a:prstGeom>
            <a:ln w="28575">
              <a:solidFill>
                <a:srgbClr val="757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564B7E-FB01-ECD9-D4A3-71F282F2E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7931" y="3878547"/>
              <a:ext cx="0" cy="225330"/>
            </a:xfrm>
            <a:prstGeom prst="line">
              <a:avLst/>
            </a:prstGeom>
            <a:ln w="28575">
              <a:solidFill>
                <a:srgbClr val="757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9AECF0-AA03-F52D-A5CB-06249E6922A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036222" y="4082483"/>
            <a:ext cx="3" cy="169668"/>
          </a:xfrm>
          <a:prstGeom prst="line">
            <a:avLst/>
          </a:prstGeom>
          <a:ln w="28575">
            <a:solidFill>
              <a:srgbClr val="757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0ED2A2-9235-366F-BE01-372C3A7C17A4}"/>
              </a:ext>
            </a:extLst>
          </p:cNvPr>
          <p:cNvCxnSpPr>
            <a:cxnSpLocks/>
            <a:stCxn id="2" idx="2"/>
            <a:endCxn id="9" idx="2"/>
          </p:cNvCxnSpPr>
          <p:nvPr/>
        </p:nvCxnSpPr>
        <p:spPr>
          <a:xfrm flipH="1" flipV="1">
            <a:off x="5036225" y="4614355"/>
            <a:ext cx="1" cy="105534"/>
          </a:xfrm>
          <a:prstGeom prst="line">
            <a:avLst/>
          </a:prstGeom>
          <a:ln w="28575">
            <a:solidFill>
              <a:srgbClr val="757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161;p4">
            <a:extLst>
              <a:ext uri="{FF2B5EF4-FFF2-40B4-BE49-F238E27FC236}">
                <a16:creationId xmlns:a16="http://schemas.microsoft.com/office/drawing/2014/main" id="{41D03EDA-DF15-12D0-E4BF-4BDF1EAE7C76}"/>
              </a:ext>
            </a:extLst>
          </p:cNvPr>
          <p:cNvSpPr txBox="1"/>
          <p:nvPr/>
        </p:nvSpPr>
        <p:spPr>
          <a:xfrm>
            <a:off x="7183891" y="2437382"/>
            <a:ext cx="162807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u="none" strike="noStrike" cap="none" dirty="0">
                <a:solidFill>
                  <a:schemeClr val="accent5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remainder</a:t>
            </a:r>
          </a:p>
        </p:txBody>
      </p:sp>
      <p:sp>
        <p:nvSpPr>
          <p:cNvPr id="47" name="Google Shape;161;p4">
            <a:extLst>
              <a:ext uri="{FF2B5EF4-FFF2-40B4-BE49-F238E27FC236}">
                <a16:creationId xmlns:a16="http://schemas.microsoft.com/office/drawing/2014/main" id="{0CC98F2B-4A8C-A099-3145-042B4F5E5AA8}"/>
              </a:ext>
            </a:extLst>
          </p:cNvPr>
          <p:cNvSpPr txBox="1"/>
          <p:nvPr/>
        </p:nvSpPr>
        <p:spPr>
          <a:xfrm>
            <a:off x="1261307" y="3039780"/>
            <a:ext cx="18521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CO Temp </a:t>
            </a:r>
            <a:r>
              <a:rPr lang="en-US" sz="1200" u="none" strike="noStrike" cap="none" dirty="0" err="1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Relhum</a:t>
            </a:r>
            <a:r>
              <a: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 Rain</a:t>
            </a:r>
          </a:p>
        </p:txBody>
      </p:sp>
      <p:sp>
        <p:nvSpPr>
          <p:cNvPr id="48" name="Google Shape;161;p4">
            <a:extLst>
              <a:ext uri="{FF2B5EF4-FFF2-40B4-BE49-F238E27FC236}">
                <a16:creationId xmlns:a16="http://schemas.microsoft.com/office/drawing/2014/main" id="{44C5AE1E-19F3-11DC-CDFF-37E51A8480AD}"/>
              </a:ext>
            </a:extLst>
          </p:cNvPr>
          <p:cNvSpPr txBox="1"/>
          <p:nvPr/>
        </p:nvSpPr>
        <p:spPr>
          <a:xfrm>
            <a:off x="3234132" y="2939711"/>
            <a:ext cx="185212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NO NO2 NOX O3 Windspeed </a:t>
            </a:r>
            <a:r>
              <a:rPr lang="en-US" sz="1200" u="none" strike="noStrike" cap="none" dirty="0" err="1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Winddir</a:t>
            </a:r>
            <a:endParaRPr lang="en-US" sz="1200" u="none" strike="noStrike" cap="none" dirty="0">
              <a:solidFill>
                <a:schemeClr val="tx1"/>
              </a:solidFill>
              <a:latin typeface="Consolas" panose="020B0609020204030204" pitchFamily="49" charset="0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9" name="Google Shape;161;p4">
            <a:extLst>
              <a:ext uri="{FF2B5EF4-FFF2-40B4-BE49-F238E27FC236}">
                <a16:creationId xmlns:a16="http://schemas.microsoft.com/office/drawing/2014/main" id="{9E022F2A-3679-94CB-1424-2CA1CB5A1D9D}"/>
              </a:ext>
            </a:extLst>
          </p:cNvPr>
          <p:cNvSpPr txBox="1"/>
          <p:nvPr/>
        </p:nvSpPr>
        <p:spPr>
          <a:xfrm>
            <a:off x="5206620" y="3032044"/>
            <a:ext cx="18521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none" strike="noStrike" cap="none" dirty="0">
                <a:solidFill>
                  <a:schemeClr val="tx1"/>
                </a:solidFill>
                <a:latin typeface="Consolas" panose="020B0609020204030204" pitchFamily="49" charset="0"/>
                <a:ea typeface="Arial Rounded"/>
                <a:cs typeface="Arial Rounded"/>
                <a:sym typeface="Arial Rounded"/>
              </a:rPr>
              <a:t>district</a:t>
            </a:r>
          </a:p>
        </p:txBody>
      </p:sp>
    </p:spTree>
    <p:extLst>
      <p:ext uri="{BB962C8B-B14F-4D97-AF65-F5344CB8AC3E}">
        <p14:creationId xmlns:p14="http://schemas.microsoft.com/office/powerpoint/2010/main" val="147199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63C1AB-A71B-03AE-CB63-897DE9332AF3}"/>
              </a:ext>
            </a:extLst>
          </p:cNvPr>
          <p:cNvSpPr/>
          <p:nvPr/>
        </p:nvSpPr>
        <p:spPr>
          <a:xfrm>
            <a:off x="1037025" y="1196189"/>
            <a:ext cx="5556546" cy="2069686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pic>
        <p:nvPicPr>
          <p:cNvPr id="6" name="Picture 5" descr="A diagram of a train set&#10;&#10;Description automatically generated">
            <a:extLst>
              <a:ext uri="{FF2B5EF4-FFF2-40B4-BE49-F238E27FC236}">
                <a16:creationId xmlns:a16="http://schemas.microsoft.com/office/drawing/2014/main" id="{BE4306AC-31F4-FA64-65D2-F30364683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17" y="68017"/>
            <a:ext cx="2424643" cy="1478843"/>
          </a:xfrm>
          <a:prstGeom prst="rect">
            <a:avLst/>
          </a:prstGeom>
        </p:spPr>
      </p:pic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Train and Evaluation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946D54-82EC-47B0-AF97-93AFC9D7D7E5}"/>
              </a:ext>
            </a:extLst>
          </p:cNvPr>
          <p:cNvSpPr/>
          <p:nvPr/>
        </p:nvSpPr>
        <p:spPr>
          <a:xfrm>
            <a:off x="6831409" y="1159849"/>
            <a:ext cx="2202151" cy="411889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5324D-998D-9D79-D09B-17E772FB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16" y="3494802"/>
            <a:ext cx="5546164" cy="1427322"/>
          </a:xfrm>
          <a:prstGeom prst="rect">
            <a:avLst/>
          </a:prstGeom>
        </p:spPr>
      </p:pic>
      <p:sp>
        <p:nvSpPr>
          <p:cNvPr id="17" name="Google Shape;161;p4">
            <a:extLst>
              <a:ext uri="{FF2B5EF4-FFF2-40B4-BE49-F238E27FC236}">
                <a16:creationId xmlns:a16="http://schemas.microsoft.com/office/drawing/2014/main" id="{93567503-A7FD-F699-C707-4C7751C1D116}"/>
              </a:ext>
            </a:extLst>
          </p:cNvPr>
          <p:cNvSpPr txBox="1"/>
          <p:nvPr/>
        </p:nvSpPr>
        <p:spPr>
          <a:xfrm>
            <a:off x="7086589" y="4056526"/>
            <a:ext cx="1131913" cy="340474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Evaluation</a:t>
            </a:r>
            <a:endParaRPr lang="en-US" sz="1400" b="1" i="0" u="none" strike="noStrike" cap="none" dirty="0">
              <a:solidFill>
                <a:schemeClr val="bg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D95295-4D07-D456-FC3C-0738CCAD9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54" y="2428759"/>
            <a:ext cx="5554117" cy="865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09F1A3-7319-EA01-12EB-08917CC5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025" y="1196189"/>
            <a:ext cx="4148998" cy="1233684"/>
          </a:xfrm>
          <a:prstGeom prst="rect">
            <a:avLst/>
          </a:prstGeom>
        </p:spPr>
      </p:pic>
      <p:sp>
        <p:nvSpPr>
          <p:cNvPr id="27" name="Google Shape;161;p4">
            <a:extLst>
              <a:ext uri="{FF2B5EF4-FFF2-40B4-BE49-F238E27FC236}">
                <a16:creationId xmlns:a16="http://schemas.microsoft.com/office/drawing/2014/main" id="{B0765FC6-2D96-9AD0-A49C-B557A56D6251}"/>
              </a:ext>
            </a:extLst>
          </p:cNvPr>
          <p:cNvSpPr txBox="1"/>
          <p:nvPr/>
        </p:nvSpPr>
        <p:spPr>
          <a:xfrm>
            <a:off x="7086589" y="2120519"/>
            <a:ext cx="1131913" cy="340474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Training</a:t>
            </a:r>
            <a:endParaRPr lang="en-US" sz="1400" b="1" i="0" u="none" strike="noStrike" cap="none" dirty="0">
              <a:solidFill>
                <a:schemeClr val="bg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0B1C0-1A9D-213F-65E0-385B82E74CA3}"/>
              </a:ext>
            </a:extLst>
          </p:cNvPr>
          <p:cNvSpPr txBox="1"/>
          <p:nvPr/>
        </p:nvSpPr>
        <p:spPr>
          <a:xfrm>
            <a:off x="6774449" y="2503473"/>
            <a:ext cx="23160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Val R2 score = 0.648</a:t>
            </a:r>
          </a:p>
          <a:p>
            <a:r>
              <a:rPr lang="en-US" sz="1050" b="1" i="1" dirty="0"/>
              <a:t>(64.8 % that model can explained)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A4ACE-46C3-09D8-B519-248DAEFD0825}"/>
              </a:ext>
            </a:extLst>
          </p:cNvPr>
          <p:cNvSpPr txBox="1"/>
          <p:nvPr/>
        </p:nvSpPr>
        <p:spPr>
          <a:xfrm>
            <a:off x="6774448" y="4397000"/>
            <a:ext cx="23160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i="1" dirty="0"/>
              <a:t>Test R2 score = 0.443</a:t>
            </a:r>
          </a:p>
        </p:txBody>
      </p:sp>
    </p:spTree>
    <p:extLst>
      <p:ext uri="{BB962C8B-B14F-4D97-AF65-F5344CB8AC3E}">
        <p14:creationId xmlns:p14="http://schemas.microsoft.com/office/powerpoint/2010/main" val="311826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</p:txBody>
      </p:sp>
      <p:pic>
        <p:nvPicPr>
          <p:cNvPr id="11" name="Picture 10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1374E35D-F8B7-221A-F03E-AA5CCE7A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95" y="1534852"/>
            <a:ext cx="7082010" cy="3642806"/>
          </a:xfrm>
          <a:prstGeom prst="rect">
            <a:avLst/>
          </a:prstGeom>
        </p:spPr>
      </p:pic>
      <p:sp>
        <p:nvSpPr>
          <p:cNvPr id="13" name="Google Shape;161;p4">
            <a:extLst>
              <a:ext uri="{FF2B5EF4-FFF2-40B4-BE49-F238E27FC236}">
                <a16:creationId xmlns:a16="http://schemas.microsoft.com/office/drawing/2014/main" id="{7C6CFC07-C724-112E-8368-0C4B777976FE}"/>
              </a:ext>
            </a:extLst>
          </p:cNvPr>
          <p:cNvSpPr txBox="1"/>
          <p:nvPr/>
        </p:nvSpPr>
        <p:spPr>
          <a:xfrm>
            <a:off x="1030995" y="1381200"/>
            <a:ext cx="1352081" cy="340474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2"/>
                </a:solidFill>
                <a:latin typeface="Arial Rounded"/>
                <a:ea typeface="Arial Rounded"/>
                <a:cs typeface="Arial Rounded"/>
                <a:sym typeface="Arial Rounded"/>
              </a:rPr>
              <a:t>Top Features</a:t>
            </a:r>
          </a:p>
        </p:txBody>
      </p:sp>
      <p:pic>
        <p:nvPicPr>
          <p:cNvPr id="3" name="Picture 2" descr="A diagram of a train set&#10;&#10;Description automatically generated">
            <a:extLst>
              <a:ext uri="{FF2B5EF4-FFF2-40B4-BE49-F238E27FC236}">
                <a16:creationId xmlns:a16="http://schemas.microsoft.com/office/drawing/2014/main" id="{2B3412A6-B7B1-4D86-5DA7-F3AB6D4DA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17" y="68017"/>
            <a:ext cx="2424643" cy="147884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865124-9B52-1FF1-73A9-0D2309D9CCDA}"/>
              </a:ext>
            </a:extLst>
          </p:cNvPr>
          <p:cNvSpPr/>
          <p:nvPr/>
        </p:nvSpPr>
        <p:spPr>
          <a:xfrm>
            <a:off x="7962900" y="1159849"/>
            <a:ext cx="1070660" cy="411889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2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756688-077E-CBC5-29AE-3144E1744082}"/>
              </a:ext>
            </a:extLst>
          </p:cNvPr>
          <p:cNvSpPr/>
          <p:nvPr/>
        </p:nvSpPr>
        <p:spPr>
          <a:xfrm>
            <a:off x="1031153" y="1265379"/>
            <a:ext cx="5197796" cy="3197367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0000"/>
                  </a:schemeClr>
                </a:solidFill>
              </a:rPr>
              <a:t>Create and </a:t>
            </a: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Pickle the Model</a:t>
            </a:r>
          </a:p>
        </p:txBody>
      </p:sp>
      <p:pic>
        <p:nvPicPr>
          <p:cNvPr id="9" name="Picture 8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78F359F7-F1B8-063F-6A54-E7F1CAFA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63193"/>
            <a:ext cx="2586810" cy="145508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EBCC45-A2B3-A636-7AE8-6F15BD188AA9}"/>
              </a:ext>
            </a:extLst>
          </p:cNvPr>
          <p:cNvSpPr/>
          <p:nvPr/>
        </p:nvSpPr>
        <p:spPr>
          <a:xfrm>
            <a:off x="6438901" y="46861"/>
            <a:ext cx="2586810" cy="782862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57EF5D-3C93-D278-18CF-D3E23F8B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53" y="1265380"/>
            <a:ext cx="5197796" cy="2184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7F41-2F65-6765-E75A-9DF1043D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55" y="2137907"/>
            <a:ext cx="4070664" cy="1198616"/>
          </a:xfrm>
          <a:prstGeom prst="rect">
            <a:avLst/>
          </a:prstGeom>
          <a:ln w="38100">
            <a:solidFill>
              <a:schemeClr val="accent5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F6364-CF1F-B1AB-6CD6-7DF56C07A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3" y="3474271"/>
            <a:ext cx="3805633" cy="988476"/>
          </a:xfrm>
          <a:prstGeom prst="rect">
            <a:avLst/>
          </a:prstGeom>
        </p:spPr>
      </p:pic>
      <p:sp>
        <p:nvSpPr>
          <p:cNvPr id="21" name="Google Shape;161;p4">
            <a:extLst>
              <a:ext uri="{FF2B5EF4-FFF2-40B4-BE49-F238E27FC236}">
                <a16:creationId xmlns:a16="http://schemas.microsoft.com/office/drawing/2014/main" id="{7D4EEE8D-DE76-D065-BD41-1562D01554A6}"/>
              </a:ext>
            </a:extLst>
          </p:cNvPr>
          <p:cNvSpPr txBox="1"/>
          <p:nvPr/>
        </p:nvSpPr>
        <p:spPr>
          <a:xfrm>
            <a:off x="7151447" y="1830171"/>
            <a:ext cx="1922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Sample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DataFrame</a:t>
            </a:r>
            <a:endParaRPr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F66AF1-6B91-81E8-1926-E842B1BBCCF8}"/>
              </a:ext>
            </a:extLst>
          </p:cNvPr>
          <p:cNvCxnSpPr>
            <a:cxnSpLocks/>
          </p:cNvCxnSpPr>
          <p:nvPr/>
        </p:nvCxnSpPr>
        <p:spPr>
          <a:xfrm flipH="1">
            <a:off x="4152900" y="3175010"/>
            <a:ext cx="760055" cy="423104"/>
          </a:xfrm>
          <a:prstGeom prst="straightConnector1">
            <a:avLst/>
          </a:prstGeom>
          <a:ln w="38100">
            <a:solidFill>
              <a:schemeClr val="accent5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91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756688-077E-CBC5-29AE-3144E1744082}"/>
              </a:ext>
            </a:extLst>
          </p:cNvPr>
          <p:cNvSpPr/>
          <p:nvPr/>
        </p:nvSpPr>
        <p:spPr>
          <a:xfrm>
            <a:off x="1031153" y="1265379"/>
            <a:ext cx="5197796" cy="3197367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90000"/>
                  </a:schemeClr>
                </a:solidFill>
              </a:rPr>
              <a:t>Create and </a:t>
            </a: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Pickle the Model</a:t>
            </a:r>
          </a:p>
        </p:txBody>
      </p:sp>
      <p:pic>
        <p:nvPicPr>
          <p:cNvPr id="9" name="Picture 8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78F359F7-F1B8-063F-6A54-E7F1CAFA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63193"/>
            <a:ext cx="2586810" cy="145508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EBCC45-A2B3-A636-7AE8-6F15BD188AA9}"/>
              </a:ext>
            </a:extLst>
          </p:cNvPr>
          <p:cNvSpPr/>
          <p:nvPr/>
        </p:nvSpPr>
        <p:spPr>
          <a:xfrm>
            <a:off x="6438901" y="46861"/>
            <a:ext cx="2586810" cy="782862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57EF5D-3C93-D278-18CF-D3E23F8BB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53" y="1265380"/>
            <a:ext cx="5197796" cy="2184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7F41-2F65-6765-E75A-9DF1043D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55" y="2137907"/>
            <a:ext cx="4070664" cy="1198616"/>
          </a:xfrm>
          <a:prstGeom prst="rect">
            <a:avLst/>
          </a:prstGeom>
          <a:ln w="38100">
            <a:solidFill>
              <a:schemeClr val="accent5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F6364-CF1F-B1AB-6CD6-7DF56C07A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3" y="3474271"/>
            <a:ext cx="3805633" cy="988476"/>
          </a:xfrm>
          <a:prstGeom prst="rect">
            <a:avLst/>
          </a:prstGeom>
        </p:spPr>
      </p:pic>
      <p:sp>
        <p:nvSpPr>
          <p:cNvPr id="21" name="Google Shape;161;p4">
            <a:extLst>
              <a:ext uri="{FF2B5EF4-FFF2-40B4-BE49-F238E27FC236}">
                <a16:creationId xmlns:a16="http://schemas.microsoft.com/office/drawing/2014/main" id="{7D4EEE8D-DE76-D065-BD41-1562D01554A6}"/>
              </a:ext>
            </a:extLst>
          </p:cNvPr>
          <p:cNvSpPr txBox="1"/>
          <p:nvPr/>
        </p:nvSpPr>
        <p:spPr>
          <a:xfrm>
            <a:off x="7151447" y="1830171"/>
            <a:ext cx="1922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Sample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DataFrame</a:t>
            </a:r>
            <a:endParaRPr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F66AF1-6B91-81E8-1926-E842B1BBCCF8}"/>
              </a:ext>
            </a:extLst>
          </p:cNvPr>
          <p:cNvCxnSpPr>
            <a:cxnSpLocks/>
          </p:cNvCxnSpPr>
          <p:nvPr/>
        </p:nvCxnSpPr>
        <p:spPr>
          <a:xfrm flipH="1">
            <a:off x="4152900" y="3175010"/>
            <a:ext cx="760055" cy="423104"/>
          </a:xfrm>
          <a:prstGeom prst="straightConnector1">
            <a:avLst/>
          </a:prstGeom>
          <a:ln w="38100">
            <a:solidFill>
              <a:schemeClr val="accent5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E482C0D-9D7E-01E8-E2A4-128D2A9190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720" r="68449" b="11951"/>
          <a:stretch/>
        </p:blipFill>
        <p:spPr>
          <a:xfrm>
            <a:off x="5577306" y="3474271"/>
            <a:ext cx="2922107" cy="158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0049DA-CFBA-58BB-1D1E-E93470BE1A82}"/>
              </a:ext>
            </a:extLst>
          </p:cNvPr>
          <p:cNvSpPr/>
          <p:nvPr/>
        </p:nvSpPr>
        <p:spPr>
          <a:xfrm>
            <a:off x="5090160" y="2656038"/>
            <a:ext cx="714447" cy="155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D9E8B-C85A-A8C2-64A9-13AE505749E4}"/>
              </a:ext>
            </a:extLst>
          </p:cNvPr>
          <p:cNvSpPr/>
          <p:nvPr/>
        </p:nvSpPr>
        <p:spPr>
          <a:xfrm>
            <a:off x="2576745" y="4245063"/>
            <a:ext cx="524595" cy="160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835430-8AA9-9AD8-535E-54CE9E3272D9}"/>
              </a:ext>
            </a:extLst>
          </p:cNvPr>
          <p:cNvSpPr/>
          <p:nvPr/>
        </p:nvSpPr>
        <p:spPr>
          <a:xfrm>
            <a:off x="5804607" y="3488914"/>
            <a:ext cx="2230095" cy="18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1432560" y="1033738"/>
            <a:ext cx="753874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600"/>
              <a:buNone/>
            </a:pPr>
            <a:r>
              <a:rPr lang="en-US" sz="6000" b="1">
                <a:latin typeface="Raleway"/>
                <a:ea typeface="Raleway"/>
                <a:cs typeface="Raleway"/>
                <a:sym typeface="Raleway"/>
              </a:rPr>
              <a:t>Introduction &amp; Problem Statement</a:t>
            </a:r>
            <a:endParaRPr sz="6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AF7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rgbClr val="FFFAF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3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129" name="Google Shape;129;p3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133" name="Google Shape;133;p3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136" name="Google Shape;136;p3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139" name="Google Shape;139;p3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rgbClr val="FFFAF7"/>
            </a:solidFill>
            <a:ln w="9525" cap="flat" cmpd="sng">
              <a:solidFill>
                <a:srgbClr val="FFF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3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103" y="3070907"/>
            <a:ext cx="1324022" cy="132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5197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Web Application in local host</a:t>
            </a:r>
          </a:p>
        </p:txBody>
      </p:sp>
      <p:pic>
        <p:nvPicPr>
          <p:cNvPr id="9" name="Picture 8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78F359F7-F1B8-063F-6A54-E7F1CAFA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63193"/>
            <a:ext cx="2586810" cy="145508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EBCC45-A2B3-A636-7AE8-6F15BD188AA9}"/>
              </a:ext>
            </a:extLst>
          </p:cNvPr>
          <p:cNvSpPr/>
          <p:nvPr/>
        </p:nvSpPr>
        <p:spPr>
          <a:xfrm>
            <a:off x="6417854" y="758318"/>
            <a:ext cx="2607855" cy="440696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88D4-D344-3CBE-776C-FF2E1A274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12" y="1518274"/>
            <a:ext cx="2049192" cy="3378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92C11-F83A-33B2-84F4-E70B90BAF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86" y="1551218"/>
            <a:ext cx="3710933" cy="1638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CB3C9-C7F1-599F-B440-CEFDEA09F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888" y="3252536"/>
            <a:ext cx="3712881" cy="18444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5FFB5B-2DFC-51B0-6A94-0765010F2D54}"/>
              </a:ext>
            </a:extLst>
          </p:cNvPr>
          <p:cNvGrpSpPr/>
          <p:nvPr/>
        </p:nvGrpSpPr>
        <p:grpSpPr>
          <a:xfrm>
            <a:off x="3082969" y="1518474"/>
            <a:ext cx="1387556" cy="555641"/>
            <a:chOff x="3855720" y="1229344"/>
            <a:chExt cx="1387556" cy="555641"/>
          </a:xfrm>
        </p:grpSpPr>
        <p:sp>
          <p:nvSpPr>
            <p:cNvPr id="4" name="Google Shape;161;p4">
              <a:extLst>
                <a:ext uri="{FF2B5EF4-FFF2-40B4-BE49-F238E27FC236}">
                  <a16:creationId xmlns:a16="http://schemas.microsoft.com/office/drawing/2014/main" id="{4ACCFF64-48C9-42E0-9050-809379F1202F}"/>
                </a:ext>
              </a:extLst>
            </p:cNvPr>
            <p:cNvSpPr txBox="1"/>
            <p:nvPr/>
          </p:nvSpPr>
          <p:spPr>
            <a:xfrm>
              <a:off x="4075984" y="1229344"/>
              <a:ext cx="1167292" cy="340474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bg2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Prediction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9A1744-93A6-9685-02FA-D90F1491797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4659630" y="1569818"/>
              <a:ext cx="0" cy="21516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78ED48-8292-987A-9B82-D7224F8AF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5720" y="1768538"/>
              <a:ext cx="817245" cy="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B13100-64CC-72AF-4AC0-95F93AA42046}"/>
              </a:ext>
            </a:extLst>
          </p:cNvPr>
          <p:cNvGrpSpPr/>
          <p:nvPr/>
        </p:nvGrpSpPr>
        <p:grpSpPr>
          <a:xfrm>
            <a:off x="3866065" y="2536356"/>
            <a:ext cx="1381841" cy="555641"/>
            <a:chOff x="4075984" y="1229344"/>
            <a:chExt cx="1381841" cy="555641"/>
          </a:xfrm>
        </p:grpSpPr>
        <p:sp>
          <p:nvSpPr>
            <p:cNvPr id="18" name="Google Shape;161;p4">
              <a:extLst>
                <a:ext uri="{FF2B5EF4-FFF2-40B4-BE49-F238E27FC236}">
                  <a16:creationId xmlns:a16="http://schemas.microsoft.com/office/drawing/2014/main" id="{B92DD949-46D9-8448-6CC2-CA27E565ADFD}"/>
                </a:ext>
              </a:extLst>
            </p:cNvPr>
            <p:cNvSpPr txBox="1"/>
            <p:nvPr/>
          </p:nvSpPr>
          <p:spPr>
            <a:xfrm>
              <a:off x="4075984" y="1229344"/>
              <a:ext cx="1167292" cy="340474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bg2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PM2.5 Info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DDF562D-575F-6324-C0E5-DA042E918F04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4659630" y="1569818"/>
              <a:ext cx="0" cy="21516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4AD598-C23C-50A1-C588-3C877AA23AD7}"/>
                </a:ext>
              </a:extLst>
            </p:cNvPr>
            <p:cNvCxnSpPr>
              <a:cxnSpLocks/>
            </p:cNvCxnSpPr>
            <p:nvPr/>
          </p:nvCxnSpPr>
          <p:spPr>
            <a:xfrm>
              <a:off x="4640580" y="1784985"/>
              <a:ext cx="817245" cy="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5BF5DE-87EB-4C82-EC05-62036708C560}"/>
              </a:ext>
            </a:extLst>
          </p:cNvPr>
          <p:cNvGrpSpPr/>
          <p:nvPr/>
        </p:nvGrpSpPr>
        <p:grpSpPr>
          <a:xfrm>
            <a:off x="6847769" y="4498904"/>
            <a:ext cx="1440058" cy="555641"/>
            <a:chOff x="3855720" y="1229344"/>
            <a:chExt cx="1440058" cy="555641"/>
          </a:xfrm>
        </p:grpSpPr>
        <p:sp>
          <p:nvSpPr>
            <p:cNvPr id="26" name="Google Shape;161;p4">
              <a:extLst>
                <a:ext uri="{FF2B5EF4-FFF2-40B4-BE49-F238E27FC236}">
                  <a16:creationId xmlns:a16="http://schemas.microsoft.com/office/drawing/2014/main" id="{638FE66A-1C62-662A-E269-E99311E0CCD3}"/>
                </a:ext>
              </a:extLst>
            </p:cNvPr>
            <p:cNvSpPr txBox="1"/>
            <p:nvPr/>
          </p:nvSpPr>
          <p:spPr>
            <a:xfrm>
              <a:off x="4023482" y="1229344"/>
              <a:ext cx="1272296" cy="340474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bg2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Project Info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67E767E-E347-D62D-B951-7CA303969FC3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659630" y="1569818"/>
              <a:ext cx="0" cy="21516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71402F-D999-A108-EB79-4AF48D4AB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5720" y="1768538"/>
              <a:ext cx="817245" cy="0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85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EF419-625B-1208-274A-A7E8F180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00" y="1666448"/>
            <a:ext cx="2049192" cy="3378854"/>
          </a:xfrm>
          <a:prstGeom prst="rect">
            <a:avLst/>
          </a:prstGeom>
        </p:spPr>
      </p:pic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2" y="829723"/>
            <a:ext cx="18706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bg1">
                    <a:lumMod val="50000"/>
                  </a:schemeClr>
                </a:solidFill>
              </a:rPr>
              <a:t>Deployment in</a:t>
            </a:r>
          </a:p>
        </p:txBody>
      </p:sp>
      <p:pic>
        <p:nvPicPr>
          <p:cNvPr id="9" name="Picture 8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78F359F7-F1B8-063F-6A54-E7F1CAFA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63193"/>
            <a:ext cx="2586810" cy="145508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EBCC45-A2B3-A636-7AE8-6F15BD188AA9}"/>
              </a:ext>
            </a:extLst>
          </p:cNvPr>
          <p:cNvSpPr/>
          <p:nvPr/>
        </p:nvSpPr>
        <p:spPr>
          <a:xfrm>
            <a:off x="6417854" y="1124078"/>
            <a:ext cx="2607855" cy="440696"/>
          </a:xfrm>
          <a:prstGeom prst="roundRect">
            <a:avLst/>
          </a:prstGeom>
          <a:solidFill>
            <a:schemeClr val="accent3">
              <a:lumMod val="75000"/>
              <a:alpha val="44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995E1-21CE-A06F-4E7F-BF6341519CDB}"/>
              </a:ext>
            </a:extLst>
          </p:cNvPr>
          <p:cNvSpPr txBox="1"/>
          <p:nvPr/>
        </p:nvSpPr>
        <p:spPr>
          <a:xfrm>
            <a:off x="1626660" y="4165729"/>
            <a:ext cx="7232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aleway" pitchFamily="2" charset="0"/>
              </a:rPr>
              <a:t>INSERT AWS link to demonstrate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aleway" pitchFamily="2" charset="0"/>
              </a:rPr>
              <a:t>Show image and zoom on URL that can access globally.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D27788-BD77-A3A7-4C56-B2AD6F944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560" y="1734017"/>
            <a:ext cx="5558220" cy="3126499"/>
          </a:xfrm>
          <a:prstGeom prst="rect">
            <a:avLst/>
          </a:prstGeom>
          <a:ln w="28575">
            <a:solidFill>
              <a:schemeClr val="accent5">
                <a:lumMod val="25000"/>
                <a:lumOff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68F53-BCC7-6E6C-668E-75EEC0289C89}"/>
              </a:ext>
            </a:extLst>
          </p:cNvPr>
          <p:cNvSpPr txBox="1"/>
          <p:nvPr/>
        </p:nvSpPr>
        <p:spPr>
          <a:xfrm>
            <a:off x="4114800" y="2571750"/>
            <a:ext cx="4868819" cy="34051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http://ec2-54-80-52-153.compute-1.amazonaws.com:8080/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D0660-0B9C-CE8C-5592-EBE7036A35D5}"/>
              </a:ext>
            </a:extLst>
          </p:cNvPr>
          <p:cNvSpPr/>
          <p:nvPr/>
        </p:nvSpPr>
        <p:spPr>
          <a:xfrm>
            <a:off x="1511092" y="1818688"/>
            <a:ext cx="1628347" cy="17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D17F0BE6-F5AD-B222-5BE1-3073C8D0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1" y="884039"/>
            <a:ext cx="808602" cy="48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067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1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1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1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1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430" name="Google Shape;430;p1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1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434" name="Google Shape;434;p1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437" name="Google Shape;437;p1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14"/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440" name="Google Shape;440;p1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rgbClr val="FFFAF7"/>
            </a:solidFill>
            <a:ln w="9525" cap="flat" cmpd="sng">
              <a:solidFill>
                <a:srgbClr val="FFF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/>
          </p:nvPr>
        </p:nvSpPr>
        <p:spPr>
          <a:xfrm>
            <a:off x="1031846" y="1185500"/>
            <a:ext cx="7939454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8800" b="1" dirty="0">
                <a:latin typeface="Raleway"/>
                <a:ea typeface="Raleway"/>
                <a:cs typeface="Raleway"/>
                <a:sym typeface="Raleway"/>
              </a:rPr>
              <a:t>Conclusion &amp;</a:t>
            </a:r>
            <a:br>
              <a:rPr lang="en-US" sz="8800" b="1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US" sz="8800" b="1" dirty="0">
                <a:latin typeface="Raleway"/>
                <a:ea typeface="Raleway"/>
                <a:cs typeface="Raleway"/>
                <a:sym typeface="Raleway"/>
              </a:rPr>
              <a:t>Future Works</a:t>
            </a:r>
            <a:endParaRPr sz="8800" b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9" name="Google Shape;449;p1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103" y="3070907"/>
            <a:ext cx="1324022" cy="132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2" y="4866501"/>
            <a:ext cx="414899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A566C-440A-E0A8-5A7D-B956EE185232}"/>
              </a:ext>
            </a:extLst>
          </p:cNvPr>
          <p:cNvSpPr txBox="1"/>
          <p:nvPr/>
        </p:nvSpPr>
        <p:spPr>
          <a:xfrm>
            <a:off x="1248344" y="1447345"/>
            <a:ext cx="72327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aleway" pitchFamily="2" charset="0"/>
              </a:rPr>
              <a:t>The main benefit of this project is predicting the PM2.5 value based on given weather conditions, specializing scikit-learn library to create a machine learning model to achieve that task and deploying it to the website for end-users to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aleway" pitchFamily="2" charset="0"/>
              </a:rPr>
              <a:t>This model can also be used with other station data too, to further enhance the performance of the model, making it able to predict various data from other places.</a:t>
            </a:r>
            <a:endParaRPr lang="en-US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08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bfa2e4d01_1_34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9bfa2e4d01_1_3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g29bfa2e4d01_1_34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g29bfa2e4d01_1_34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g29bfa2e4d01_1_34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g29bfa2e4d01_1_34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g29bfa2e4d01_1_34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9bfa2e4d01_1_34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g29bfa2e4d01_1_34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364" name="Google Shape;364;g29bfa2e4d01_1_34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9bfa2e4d01_1_34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9bfa2e4d01_1_34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g29bfa2e4d01_1_34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68" name="Google Shape;368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g29bfa2e4d01_1_34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71" name="Google Shape;371;g29bfa2e4d01_1_34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9bfa2e4d01_1_34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g29bfa2e4d01_1_34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74" name="Google Shape;374;g29bfa2e4d01_1_34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9bfa2e4d01_1_34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9bfa2e4d01_1_34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29bfa2e4d01_1_34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g29bfa2e4d01_1_34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9bfa2e4d01_1_34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9bfa2e4d01_1_34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9bfa2e4d01_1_34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9bfa2e4d01_1_34"/>
          <p:cNvSpPr txBox="1"/>
          <p:nvPr/>
        </p:nvSpPr>
        <p:spPr>
          <a:xfrm>
            <a:off x="941163" y="4804986"/>
            <a:ext cx="577205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 https://www.researchgate.net/publication/294670317_Comparison_and_Recalibration_of_Equations_fo </a:t>
            </a:r>
            <a:r>
              <a:rPr lang="en-US" sz="800" b="1" i="0" u="none" strike="noStrike" cap="none" dirty="0" err="1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r_Estimating_Reference_Crop_Evapotranspiration_in_Thailand</a:t>
            </a: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/figures?lo=1 </a:t>
            </a:r>
            <a:endParaRPr sz="800" dirty="0"/>
          </a:p>
        </p:txBody>
      </p:sp>
      <p:sp>
        <p:nvSpPr>
          <p:cNvPr id="7" name="Google Shape;314;g29bfa2e4d01_1_0">
            <a:extLst>
              <a:ext uri="{FF2B5EF4-FFF2-40B4-BE49-F238E27FC236}">
                <a16:creationId xmlns:a16="http://schemas.microsoft.com/office/drawing/2014/main" id="{489569B1-4F93-0C1E-E7C7-3954006A9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8219" y="14806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Future Works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89;p4">
            <a:extLst>
              <a:ext uri="{FF2B5EF4-FFF2-40B4-BE49-F238E27FC236}">
                <a16:creationId xmlns:a16="http://schemas.microsoft.com/office/drawing/2014/main" id="{7E6BE8F2-B1A3-1E58-041A-67D6D4B762EA}"/>
              </a:ext>
            </a:extLst>
          </p:cNvPr>
          <p:cNvSpPr txBox="1"/>
          <p:nvPr/>
        </p:nvSpPr>
        <p:spPr>
          <a:xfrm>
            <a:off x="941163" y="774754"/>
            <a:ext cx="5012143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Time-series Analysis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Raleway" pitchFamily="2" charset="0"/>
              </a:rPr>
              <a:t>	</a:t>
            </a:r>
            <a:r>
              <a:rPr lang="en-US" i="0" u="none" strike="noStrike" cap="none" dirty="0">
                <a:solidFill>
                  <a:schemeClr val="tx1"/>
                </a:solidFill>
                <a:latin typeface="Raleway" pitchFamily="2" charset="0"/>
              </a:rPr>
              <a:t>since the problem can be involved forecast with timestamp.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bg1">
                  <a:lumMod val="50000"/>
                </a:schemeClr>
              </a:solidFill>
              <a:latin typeface="Raleway" pitchFamily="2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Air Quality Index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Raleway" pitchFamily="2" charset="0"/>
              </a:rPr>
              <a:t>	</a:t>
            </a:r>
            <a:r>
              <a:rPr lang="en-US" i="0" u="none" strike="noStrike" cap="none" dirty="0">
                <a:solidFill>
                  <a:schemeClr val="tx1"/>
                </a:solidFill>
                <a:latin typeface="Raleway" pitchFamily="2" charset="0"/>
              </a:rPr>
              <a:t>giving the users know more on how should they act and prepared (Decision-Making)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bg1">
                  <a:lumMod val="50000"/>
                </a:schemeClr>
              </a:solidFill>
              <a:latin typeface="Raleway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bg1">
                  <a:lumMod val="50000"/>
                </a:schemeClr>
              </a:solidFill>
              <a:latin typeface="Raleway" pitchFamily="2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Include More Data from Different Stations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Raleway" pitchFamily="2" charset="0"/>
              </a:rPr>
              <a:t>	</a:t>
            </a:r>
            <a:r>
              <a:rPr lang="en-US" i="0" u="none" strike="noStrike" cap="none" dirty="0">
                <a:solidFill>
                  <a:schemeClr val="tx1"/>
                </a:solidFill>
                <a:latin typeface="Raleway" pitchFamily="2" charset="0"/>
              </a:rPr>
              <a:t>In Thailand would give more in-depth details in PM2.5 data in Thailand will strengthen the model further in predicting PM2.5 in more diverged places</a:t>
            </a:r>
            <a:endParaRPr lang="en-US" sz="1800" i="0" u="none" strike="noStrike" cap="none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table of health and medical information&#10;&#10;Description automatically generated with medium confidence">
            <a:extLst>
              <a:ext uri="{FF2B5EF4-FFF2-40B4-BE49-F238E27FC236}">
                <a16:creationId xmlns:a16="http://schemas.microsoft.com/office/drawing/2014/main" id="{A2D4C781-15DD-B48E-1396-F6F61165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06" y="975669"/>
            <a:ext cx="2755422" cy="171471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A83661C-D05D-9C6F-801D-D7F08A1C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207" y="2808867"/>
            <a:ext cx="1601049" cy="22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61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4;g29bfa2e4d01_1_0">
            <a:extLst>
              <a:ext uri="{FF2B5EF4-FFF2-40B4-BE49-F238E27FC236}">
                <a16:creationId xmlns:a16="http://schemas.microsoft.com/office/drawing/2014/main" id="{742B8D3F-E615-6FE1-38C2-154858A8B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4300" y="193114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Deployment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77429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4131" y="253881"/>
            <a:ext cx="4635738" cy="463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6"/>
          <p:cNvGrpSpPr/>
          <p:nvPr/>
        </p:nvGrpSpPr>
        <p:grpSpPr>
          <a:xfrm>
            <a:off x="5374793" y="4021950"/>
            <a:ext cx="1229576" cy="166019"/>
            <a:chOff x="1773881" y="372365"/>
            <a:chExt cx="340838" cy="398716"/>
          </a:xfrm>
        </p:grpSpPr>
        <p:sp>
          <p:nvSpPr>
            <p:cNvPr id="461" name="Google Shape;461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16"/>
          <p:cNvGrpSpPr/>
          <p:nvPr/>
        </p:nvGrpSpPr>
        <p:grpSpPr>
          <a:xfrm>
            <a:off x="6443479" y="1422395"/>
            <a:ext cx="568774" cy="248898"/>
            <a:chOff x="1773881" y="372365"/>
            <a:chExt cx="340838" cy="398716"/>
          </a:xfrm>
        </p:grpSpPr>
        <p:sp>
          <p:nvSpPr>
            <p:cNvPr id="464" name="Google Shape;464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0D1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16"/>
          <p:cNvGrpSpPr/>
          <p:nvPr/>
        </p:nvGrpSpPr>
        <p:grpSpPr>
          <a:xfrm>
            <a:off x="2869230" y="4021950"/>
            <a:ext cx="1229576" cy="166019"/>
            <a:chOff x="1773881" y="372365"/>
            <a:chExt cx="340838" cy="398716"/>
          </a:xfrm>
        </p:grpSpPr>
        <p:sp>
          <p:nvSpPr>
            <p:cNvPr id="467" name="Google Shape;467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16"/>
          <p:cNvGrpSpPr/>
          <p:nvPr/>
        </p:nvGrpSpPr>
        <p:grpSpPr>
          <a:xfrm rot="5400000">
            <a:off x="7740321" y="2636080"/>
            <a:ext cx="483404" cy="275114"/>
            <a:chOff x="1773881" y="372365"/>
            <a:chExt cx="340838" cy="398716"/>
          </a:xfrm>
        </p:grpSpPr>
        <p:sp>
          <p:nvSpPr>
            <p:cNvPr id="470" name="Google Shape;470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6"/>
          <p:cNvGrpSpPr/>
          <p:nvPr/>
        </p:nvGrpSpPr>
        <p:grpSpPr>
          <a:xfrm rot="5400000">
            <a:off x="7740321" y="1776765"/>
            <a:ext cx="483404" cy="275114"/>
            <a:chOff x="1773881" y="372365"/>
            <a:chExt cx="340838" cy="398716"/>
          </a:xfrm>
        </p:grpSpPr>
        <p:sp>
          <p:nvSpPr>
            <p:cNvPr id="473" name="Google Shape;473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16"/>
          <p:cNvGrpSpPr/>
          <p:nvPr/>
        </p:nvGrpSpPr>
        <p:grpSpPr>
          <a:xfrm rot="5400000">
            <a:off x="2683610" y="3296340"/>
            <a:ext cx="483404" cy="231077"/>
            <a:chOff x="1773881" y="372365"/>
            <a:chExt cx="340838" cy="398716"/>
          </a:xfrm>
        </p:grpSpPr>
        <p:sp>
          <p:nvSpPr>
            <p:cNvPr id="476" name="Google Shape;476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16"/>
          <p:cNvGrpSpPr/>
          <p:nvPr/>
        </p:nvGrpSpPr>
        <p:grpSpPr>
          <a:xfrm rot="5400000">
            <a:off x="2683610" y="2371307"/>
            <a:ext cx="483404" cy="231077"/>
            <a:chOff x="1773881" y="372365"/>
            <a:chExt cx="340838" cy="398716"/>
          </a:xfrm>
        </p:grpSpPr>
        <p:sp>
          <p:nvSpPr>
            <p:cNvPr id="479" name="Google Shape;479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16"/>
          <p:cNvGrpSpPr/>
          <p:nvPr/>
        </p:nvGrpSpPr>
        <p:grpSpPr>
          <a:xfrm rot="-5400000">
            <a:off x="4943440" y="4500433"/>
            <a:ext cx="537893" cy="201297"/>
            <a:chOff x="1773881" y="372365"/>
            <a:chExt cx="340838" cy="398716"/>
          </a:xfrm>
        </p:grpSpPr>
        <p:sp>
          <p:nvSpPr>
            <p:cNvPr id="482" name="Google Shape;482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6"/>
          <p:cNvGrpSpPr/>
          <p:nvPr/>
        </p:nvGrpSpPr>
        <p:grpSpPr>
          <a:xfrm>
            <a:off x="2623383" y="3784080"/>
            <a:ext cx="1229576" cy="166019"/>
            <a:chOff x="1773881" y="372365"/>
            <a:chExt cx="340838" cy="398716"/>
          </a:xfrm>
        </p:grpSpPr>
        <p:sp>
          <p:nvSpPr>
            <p:cNvPr id="485" name="Google Shape;485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6"/>
          <p:cNvGrpSpPr/>
          <p:nvPr/>
        </p:nvGrpSpPr>
        <p:grpSpPr>
          <a:xfrm rot="5400000">
            <a:off x="4930903" y="1700656"/>
            <a:ext cx="223717" cy="275113"/>
            <a:chOff x="1773881" y="372365"/>
            <a:chExt cx="340838" cy="398716"/>
          </a:xfrm>
        </p:grpSpPr>
        <p:sp>
          <p:nvSpPr>
            <p:cNvPr id="488" name="Google Shape;488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16"/>
          <p:cNvGrpSpPr/>
          <p:nvPr/>
        </p:nvGrpSpPr>
        <p:grpSpPr>
          <a:xfrm rot="5400000">
            <a:off x="4888838" y="3388062"/>
            <a:ext cx="307847" cy="275113"/>
            <a:chOff x="1773881" y="372365"/>
            <a:chExt cx="340838" cy="398716"/>
          </a:xfrm>
        </p:grpSpPr>
        <p:sp>
          <p:nvSpPr>
            <p:cNvPr id="491" name="Google Shape;491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16"/>
          <p:cNvGrpSpPr/>
          <p:nvPr/>
        </p:nvGrpSpPr>
        <p:grpSpPr>
          <a:xfrm rot="5400000">
            <a:off x="4930903" y="2622132"/>
            <a:ext cx="223717" cy="275113"/>
            <a:chOff x="1773881" y="372365"/>
            <a:chExt cx="340838" cy="398716"/>
          </a:xfrm>
        </p:grpSpPr>
        <p:sp>
          <p:nvSpPr>
            <p:cNvPr id="494" name="Google Shape;494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16"/>
          <p:cNvGrpSpPr/>
          <p:nvPr/>
        </p:nvGrpSpPr>
        <p:grpSpPr>
          <a:xfrm rot="5400000">
            <a:off x="2353411" y="3296340"/>
            <a:ext cx="483404" cy="231077"/>
            <a:chOff x="1773881" y="372365"/>
            <a:chExt cx="340838" cy="398716"/>
          </a:xfrm>
        </p:grpSpPr>
        <p:sp>
          <p:nvSpPr>
            <p:cNvPr id="497" name="Google Shape;497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16"/>
          <p:cNvGrpSpPr/>
          <p:nvPr/>
        </p:nvGrpSpPr>
        <p:grpSpPr>
          <a:xfrm rot="-5400000">
            <a:off x="2472257" y="2411123"/>
            <a:ext cx="2596031" cy="165370"/>
            <a:chOff x="1773881" y="372365"/>
            <a:chExt cx="340838" cy="398716"/>
          </a:xfrm>
        </p:grpSpPr>
        <p:sp>
          <p:nvSpPr>
            <p:cNvPr id="500" name="Google Shape;500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16"/>
          <p:cNvGrpSpPr/>
          <p:nvPr/>
        </p:nvGrpSpPr>
        <p:grpSpPr>
          <a:xfrm>
            <a:off x="5291612" y="1430505"/>
            <a:ext cx="1014204" cy="248898"/>
            <a:chOff x="1773881" y="372365"/>
            <a:chExt cx="340838" cy="398716"/>
          </a:xfrm>
        </p:grpSpPr>
        <p:sp>
          <p:nvSpPr>
            <p:cNvPr id="503" name="Google Shape;503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0D1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16"/>
          <p:cNvGrpSpPr/>
          <p:nvPr/>
        </p:nvGrpSpPr>
        <p:grpSpPr>
          <a:xfrm rot="5400000">
            <a:off x="2353411" y="2371307"/>
            <a:ext cx="483404" cy="231077"/>
            <a:chOff x="1773881" y="372365"/>
            <a:chExt cx="340838" cy="398716"/>
          </a:xfrm>
        </p:grpSpPr>
        <p:sp>
          <p:nvSpPr>
            <p:cNvPr id="506" name="Google Shape;506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16"/>
          <p:cNvGrpSpPr/>
          <p:nvPr/>
        </p:nvGrpSpPr>
        <p:grpSpPr>
          <a:xfrm rot="5400000">
            <a:off x="2353411" y="1482806"/>
            <a:ext cx="483404" cy="231077"/>
            <a:chOff x="1773881" y="372365"/>
            <a:chExt cx="340838" cy="398716"/>
          </a:xfrm>
        </p:grpSpPr>
        <p:sp>
          <p:nvSpPr>
            <p:cNvPr id="509" name="Google Shape;509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6"/>
          <p:cNvGrpSpPr/>
          <p:nvPr/>
        </p:nvGrpSpPr>
        <p:grpSpPr>
          <a:xfrm>
            <a:off x="1488201" y="1103471"/>
            <a:ext cx="483404" cy="231077"/>
            <a:chOff x="1773881" y="372365"/>
            <a:chExt cx="340838" cy="398716"/>
          </a:xfrm>
        </p:grpSpPr>
        <p:sp>
          <p:nvSpPr>
            <p:cNvPr id="512" name="Google Shape;512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16"/>
          <p:cNvSpPr/>
          <p:nvPr/>
        </p:nvSpPr>
        <p:spPr>
          <a:xfrm rot="-5400000">
            <a:off x="909079" y="2759885"/>
            <a:ext cx="1911233" cy="631068"/>
          </a:xfrm>
          <a:prstGeom prst="uturnArrow">
            <a:avLst>
              <a:gd name="adj1" fmla="val 25000"/>
              <a:gd name="adj2" fmla="val 24411"/>
              <a:gd name="adj3" fmla="val 25000"/>
              <a:gd name="adj4" fmla="val 43750"/>
              <a:gd name="adj5" fmla="val 82068"/>
            </a:avLst>
          </a:prstGeom>
          <a:solidFill>
            <a:srgbClr val="B2E0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43604" y="191636"/>
            <a:ext cx="6362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แนวทางการออกแบบระบบใบพัดต้นแบบ</a:t>
            </a:r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B8A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rgbClr val="888B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6"/>
          <p:cNvSpPr/>
          <p:nvPr/>
        </p:nvSpPr>
        <p:spPr>
          <a:xfrm>
            <a:off x="2058014" y="871248"/>
            <a:ext cx="1487583" cy="65052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ใบพัด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Rectangular NACA0012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6"/>
          <p:cNvSpPr/>
          <p:nvPr/>
        </p:nvSpPr>
        <p:spPr>
          <a:xfrm>
            <a:off x="59242" y="1026700"/>
            <a:ext cx="1447499" cy="344656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ข้อมูล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Versar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6"/>
          <p:cNvSpPr/>
          <p:nvPr/>
        </p:nvSpPr>
        <p:spPr>
          <a:xfrm>
            <a:off x="2004173" y="2824317"/>
            <a:ext cx="1562203" cy="43994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เลือกความยาว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Chord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6"/>
          <p:cNvSpPr/>
          <p:nvPr/>
        </p:nvSpPr>
        <p:spPr>
          <a:xfrm>
            <a:off x="7119390" y="1359017"/>
            <a:ext cx="1805204" cy="403558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เลือกลักษณะปลายใบพัด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6"/>
          <p:cNvSpPr/>
          <p:nvPr/>
        </p:nvSpPr>
        <p:spPr>
          <a:xfrm>
            <a:off x="7316102" y="3098049"/>
            <a:ext cx="1319631" cy="3707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ขั้นตอนการผลิต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6"/>
          <p:cNvSpPr/>
          <p:nvPr/>
        </p:nvSpPr>
        <p:spPr>
          <a:xfrm>
            <a:off x="1875417" y="3655454"/>
            <a:ext cx="1736247" cy="671544"/>
          </a:xfrm>
          <a:prstGeom prst="flowChartDecision">
            <a:avLst/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 Chord &gt; 5 cm</a:t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>
            <a:off x="2082433" y="1926865"/>
            <a:ext cx="1447500" cy="455824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เลือกค่า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Taper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6"/>
          <p:cNvSpPr/>
          <p:nvPr/>
        </p:nvSpPr>
        <p:spPr>
          <a:xfrm>
            <a:off x="4669531" y="1376437"/>
            <a:ext cx="1136541" cy="358719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Twist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6"/>
          <p:cNvSpPr/>
          <p:nvPr/>
        </p:nvSpPr>
        <p:spPr>
          <a:xfrm rot="10800000" flipH="1">
            <a:off x="5405564" y="-2952080"/>
            <a:ext cx="4760219" cy="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6"/>
          <p:cNvSpPr/>
          <p:nvPr/>
        </p:nvSpPr>
        <p:spPr>
          <a:xfrm>
            <a:off x="4506836" y="2006907"/>
            <a:ext cx="1447500" cy="65052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ดูช่วงของ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Reynolds number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6"/>
          <p:cNvSpPr/>
          <p:nvPr/>
        </p:nvSpPr>
        <p:spPr>
          <a:xfrm>
            <a:off x="4200107" y="3631151"/>
            <a:ext cx="2075388" cy="961273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Planform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ที่เลือกเหมาะสมกับแพนอากาศ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6"/>
          <p:cNvSpPr/>
          <p:nvPr/>
        </p:nvSpPr>
        <p:spPr>
          <a:xfrm>
            <a:off x="7159396" y="2204203"/>
            <a:ext cx="1607372" cy="40355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ออกแบบส่วนที่ยึดใบพัด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6"/>
          <p:cNvSpPr/>
          <p:nvPr/>
        </p:nvSpPr>
        <p:spPr>
          <a:xfrm>
            <a:off x="4524597" y="2931750"/>
            <a:ext cx="1362100" cy="43994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เลือกแพนอากาศ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6"/>
          <p:cNvSpPr/>
          <p:nvPr/>
        </p:nvSpPr>
        <p:spPr>
          <a:xfrm>
            <a:off x="3685559" y="650209"/>
            <a:ext cx="1918499" cy="65052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5DC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16"/>
          <p:cNvGrpSpPr/>
          <p:nvPr/>
        </p:nvGrpSpPr>
        <p:grpSpPr>
          <a:xfrm>
            <a:off x="1638660" y="4718190"/>
            <a:ext cx="3585901" cy="151839"/>
            <a:chOff x="1773881" y="372365"/>
            <a:chExt cx="340838" cy="398716"/>
          </a:xfrm>
        </p:grpSpPr>
        <p:sp>
          <p:nvSpPr>
            <p:cNvPr id="532" name="Google Shape;532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16"/>
          <p:cNvSpPr/>
          <p:nvPr/>
        </p:nvSpPr>
        <p:spPr>
          <a:xfrm rot="-5400000">
            <a:off x="144246" y="3039503"/>
            <a:ext cx="3029982" cy="631070"/>
          </a:xfrm>
          <a:prstGeom prst="uturnArrow">
            <a:avLst>
              <a:gd name="adj1" fmla="val 25000"/>
              <a:gd name="adj2" fmla="val 24411"/>
              <a:gd name="adj3" fmla="val 27356"/>
              <a:gd name="adj4" fmla="val 43750"/>
              <a:gd name="adj5" fmla="val 100000"/>
            </a:avLst>
          </a:prstGeom>
          <a:solidFill>
            <a:srgbClr val="F5DC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16"/>
          <p:cNvGrpSpPr/>
          <p:nvPr/>
        </p:nvGrpSpPr>
        <p:grpSpPr>
          <a:xfrm rot="-5400000">
            <a:off x="2718104" y="2725193"/>
            <a:ext cx="2596031" cy="165370"/>
            <a:chOff x="1773881" y="372365"/>
            <a:chExt cx="340838" cy="398716"/>
          </a:xfrm>
        </p:grpSpPr>
        <p:sp>
          <p:nvSpPr>
            <p:cNvPr id="536" name="Google Shape;536;p16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16"/>
          <p:cNvSpPr/>
          <p:nvPr/>
        </p:nvSpPr>
        <p:spPr>
          <a:xfrm>
            <a:off x="3928882" y="863623"/>
            <a:ext cx="1288246" cy="677851"/>
          </a:xfrm>
          <a:prstGeom prst="uturnArrow">
            <a:avLst>
              <a:gd name="adj1" fmla="val 25000"/>
              <a:gd name="adj2" fmla="val 25000"/>
              <a:gd name="adj3" fmla="val 28290"/>
              <a:gd name="adj4" fmla="val 43750"/>
              <a:gd name="adj5" fmla="val 70613"/>
            </a:avLst>
          </a:prstGeom>
          <a:solidFill>
            <a:srgbClr val="B2E0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9" name="Google Shape;539;p16"/>
          <p:cNvGrpSpPr/>
          <p:nvPr/>
        </p:nvGrpSpPr>
        <p:grpSpPr>
          <a:xfrm rot="-5400000">
            <a:off x="5334055" y="2827045"/>
            <a:ext cx="2387247" cy="255651"/>
            <a:chOff x="1773881" y="372365"/>
            <a:chExt cx="340838" cy="398716"/>
          </a:xfrm>
        </p:grpSpPr>
        <p:sp>
          <p:nvSpPr>
            <p:cNvPr id="540" name="Google Shape;540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94695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16"/>
          <p:cNvSpPr/>
          <p:nvPr/>
        </p:nvSpPr>
        <p:spPr>
          <a:xfrm>
            <a:off x="6360839" y="1379792"/>
            <a:ext cx="344726" cy="344656"/>
          </a:xfrm>
          <a:prstGeom prst="flowChartConnector">
            <a:avLst/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1778585" y="4185598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544" name="Google Shape;544;p16"/>
          <p:cNvSpPr/>
          <p:nvPr/>
        </p:nvSpPr>
        <p:spPr>
          <a:xfrm>
            <a:off x="3299582" y="4185598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45" name="Google Shape;545;p16"/>
          <p:cNvSpPr/>
          <p:nvPr/>
        </p:nvSpPr>
        <p:spPr>
          <a:xfrm>
            <a:off x="5527908" y="4559509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546" name="Google Shape;546;p16"/>
          <p:cNvSpPr/>
          <p:nvPr/>
        </p:nvSpPr>
        <p:spPr>
          <a:xfrm>
            <a:off x="5966006" y="3604957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grpSp>
        <p:nvGrpSpPr>
          <p:cNvPr id="547" name="Google Shape;547;p16"/>
          <p:cNvGrpSpPr/>
          <p:nvPr/>
        </p:nvGrpSpPr>
        <p:grpSpPr>
          <a:xfrm>
            <a:off x="7266824" y="849470"/>
            <a:ext cx="483404" cy="231077"/>
            <a:chOff x="1773881" y="372365"/>
            <a:chExt cx="340838" cy="398716"/>
          </a:xfrm>
        </p:grpSpPr>
        <p:sp>
          <p:nvSpPr>
            <p:cNvPr id="548" name="Google Shape;548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16"/>
          <p:cNvGrpSpPr/>
          <p:nvPr/>
        </p:nvGrpSpPr>
        <p:grpSpPr>
          <a:xfrm>
            <a:off x="7262854" y="528556"/>
            <a:ext cx="483404" cy="231077"/>
            <a:chOff x="1773881" y="372365"/>
            <a:chExt cx="340838" cy="398716"/>
          </a:xfrm>
        </p:grpSpPr>
        <p:sp>
          <p:nvSpPr>
            <p:cNvPr id="551" name="Google Shape;551;p16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6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16"/>
          <p:cNvSpPr/>
          <p:nvPr/>
        </p:nvSpPr>
        <p:spPr>
          <a:xfrm>
            <a:off x="7560411" y="501745"/>
            <a:ext cx="1523097" cy="2787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Design 1</a:t>
            </a:r>
            <a:endParaRPr/>
          </a:p>
        </p:txBody>
      </p:sp>
      <p:sp>
        <p:nvSpPr>
          <p:cNvPr id="554" name="Google Shape;554;p16"/>
          <p:cNvSpPr/>
          <p:nvPr/>
        </p:nvSpPr>
        <p:spPr>
          <a:xfrm>
            <a:off x="7549867" y="838202"/>
            <a:ext cx="1523097" cy="2787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Design 2</a:t>
            </a:r>
            <a:endParaRPr/>
          </a:p>
        </p:txBody>
      </p:sp>
      <p:pic>
        <p:nvPicPr>
          <p:cNvPr id="555" name="Google Shape;555;p16" descr="Background patter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0312" y="3565558"/>
            <a:ext cx="2124455" cy="118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17"/>
          <p:cNvGrpSpPr/>
          <p:nvPr/>
        </p:nvGrpSpPr>
        <p:grpSpPr>
          <a:xfrm>
            <a:off x="5374793" y="4021950"/>
            <a:ext cx="1229576" cy="166019"/>
            <a:chOff x="1773881" y="372365"/>
            <a:chExt cx="340838" cy="398716"/>
          </a:xfrm>
        </p:grpSpPr>
        <p:sp>
          <p:nvSpPr>
            <p:cNvPr id="562" name="Google Shape;562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7"/>
          <p:cNvGrpSpPr/>
          <p:nvPr/>
        </p:nvGrpSpPr>
        <p:grpSpPr>
          <a:xfrm>
            <a:off x="6443479" y="1422395"/>
            <a:ext cx="568774" cy="248898"/>
            <a:chOff x="1773881" y="372365"/>
            <a:chExt cx="340838" cy="398716"/>
          </a:xfrm>
        </p:grpSpPr>
        <p:sp>
          <p:nvSpPr>
            <p:cNvPr id="565" name="Google Shape;565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0D1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17"/>
          <p:cNvGrpSpPr/>
          <p:nvPr/>
        </p:nvGrpSpPr>
        <p:grpSpPr>
          <a:xfrm>
            <a:off x="2869230" y="4021950"/>
            <a:ext cx="1229576" cy="166019"/>
            <a:chOff x="1773881" y="372365"/>
            <a:chExt cx="340838" cy="398716"/>
          </a:xfrm>
        </p:grpSpPr>
        <p:sp>
          <p:nvSpPr>
            <p:cNvPr id="568" name="Google Shape;568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17"/>
          <p:cNvGrpSpPr/>
          <p:nvPr/>
        </p:nvGrpSpPr>
        <p:grpSpPr>
          <a:xfrm rot="5400000">
            <a:off x="7740321" y="2636080"/>
            <a:ext cx="483404" cy="275114"/>
            <a:chOff x="1773881" y="372365"/>
            <a:chExt cx="340838" cy="398716"/>
          </a:xfrm>
        </p:grpSpPr>
        <p:sp>
          <p:nvSpPr>
            <p:cNvPr id="571" name="Google Shape;571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p17"/>
          <p:cNvGrpSpPr/>
          <p:nvPr/>
        </p:nvGrpSpPr>
        <p:grpSpPr>
          <a:xfrm rot="5400000">
            <a:off x="7740321" y="1776765"/>
            <a:ext cx="483404" cy="275114"/>
            <a:chOff x="1773881" y="372365"/>
            <a:chExt cx="340838" cy="398716"/>
          </a:xfrm>
        </p:grpSpPr>
        <p:sp>
          <p:nvSpPr>
            <p:cNvPr id="574" name="Google Shape;574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17"/>
          <p:cNvGrpSpPr/>
          <p:nvPr/>
        </p:nvGrpSpPr>
        <p:grpSpPr>
          <a:xfrm rot="5400000">
            <a:off x="2683610" y="3296340"/>
            <a:ext cx="483404" cy="231077"/>
            <a:chOff x="1773881" y="372365"/>
            <a:chExt cx="340838" cy="398716"/>
          </a:xfrm>
        </p:grpSpPr>
        <p:sp>
          <p:nvSpPr>
            <p:cNvPr id="577" name="Google Shape;577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5400000">
            <a:off x="2683610" y="2371307"/>
            <a:ext cx="483404" cy="231077"/>
            <a:chOff x="1773881" y="372365"/>
            <a:chExt cx="340838" cy="398716"/>
          </a:xfrm>
        </p:grpSpPr>
        <p:sp>
          <p:nvSpPr>
            <p:cNvPr id="580" name="Google Shape;580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7"/>
          <p:cNvGrpSpPr/>
          <p:nvPr/>
        </p:nvGrpSpPr>
        <p:grpSpPr>
          <a:xfrm rot="-5400000">
            <a:off x="4943440" y="4500433"/>
            <a:ext cx="537893" cy="201297"/>
            <a:chOff x="1773881" y="372365"/>
            <a:chExt cx="340838" cy="398716"/>
          </a:xfrm>
        </p:grpSpPr>
        <p:sp>
          <p:nvSpPr>
            <p:cNvPr id="583" name="Google Shape;583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7"/>
          <p:cNvGrpSpPr/>
          <p:nvPr/>
        </p:nvGrpSpPr>
        <p:grpSpPr>
          <a:xfrm>
            <a:off x="2623383" y="3784080"/>
            <a:ext cx="1229576" cy="166019"/>
            <a:chOff x="1773881" y="372365"/>
            <a:chExt cx="340838" cy="398716"/>
          </a:xfrm>
        </p:grpSpPr>
        <p:sp>
          <p:nvSpPr>
            <p:cNvPr id="586" name="Google Shape;586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17"/>
          <p:cNvGrpSpPr/>
          <p:nvPr/>
        </p:nvGrpSpPr>
        <p:grpSpPr>
          <a:xfrm rot="5400000">
            <a:off x="4930903" y="1700656"/>
            <a:ext cx="223717" cy="275113"/>
            <a:chOff x="1773881" y="372365"/>
            <a:chExt cx="340838" cy="398716"/>
          </a:xfrm>
        </p:grpSpPr>
        <p:sp>
          <p:nvSpPr>
            <p:cNvPr id="589" name="Google Shape;589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17"/>
          <p:cNvGrpSpPr/>
          <p:nvPr/>
        </p:nvGrpSpPr>
        <p:grpSpPr>
          <a:xfrm rot="5400000">
            <a:off x="4888838" y="3388062"/>
            <a:ext cx="307847" cy="275113"/>
            <a:chOff x="1773881" y="372365"/>
            <a:chExt cx="340838" cy="398716"/>
          </a:xfrm>
        </p:grpSpPr>
        <p:sp>
          <p:nvSpPr>
            <p:cNvPr id="592" name="Google Shape;592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7"/>
          <p:cNvGrpSpPr/>
          <p:nvPr/>
        </p:nvGrpSpPr>
        <p:grpSpPr>
          <a:xfrm rot="5400000">
            <a:off x="4930903" y="2622132"/>
            <a:ext cx="223717" cy="275113"/>
            <a:chOff x="1773881" y="372365"/>
            <a:chExt cx="340838" cy="398716"/>
          </a:xfrm>
        </p:grpSpPr>
        <p:sp>
          <p:nvSpPr>
            <p:cNvPr id="595" name="Google Shape;595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17"/>
          <p:cNvGrpSpPr/>
          <p:nvPr/>
        </p:nvGrpSpPr>
        <p:grpSpPr>
          <a:xfrm rot="5400000">
            <a:off x="2353411" y="3296340"/>
            <a:ext cx="483404" cy="231077"/>
            <a:chOff x="1773881" y="372365"/>
            <a:chExt cx="340838" cy="398716"/>
          </a:xfrm>
        </p:grpSpPr>
        <p:sp>
          <p:nvSpPr>
            <p:cNvPr id="598" name="Google Shape;598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17"/>
          <p:cNvGrpSpPr/>
          <p:nvPr/>
        </p:nvGrpSpPr>
        <p:grpSpPr>
          <a:xfrm rot="-5400000">
            <a:off x="2472257" y="2411123"/>
            <a:ext cx="2596031" cy="165370"/>
            <a:chOff x="1773881" y="372365"/>
            <a:chExt cx="340838" cy="398716"/>
          </a:xfrm>
        </p:grpSpPr>
        <p:sp>
          <p:nvSpPr>
            <p:cNvPr id="601" name="Google Shape;601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7"/>
          <p:cNvGrpSpPr/>
          <p:nvPr/>
        </p:nvGrpSpPr>
        <p:grpSpPr>
          <a:xfrm>
            <a:off x="5291612" y="1430505"/>
            <a:ext cx="1014204" cy="248898"/>
            <a:chOff x="1773881" y="372365"/>
            <a:chExt cx="340838" cy="398716"/>
          </a:xfrm>
        </p:grpSpPr>
        <p:sp>
          <p:nvSpPr>
            <p:cNvPr id="604" name="Google Shape;604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0D1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17"/>
          <p:cNvGrpSpPr/>
          <p:nvPr/>
        </p:nvGrpSpPr>
        <p:grpSpPr>
          <a:xfrm rot="5400000">
            <a:off x="2353411" y="2371307"/>
            <a:ext cx="483404" cy="231077"/>
            <a:chOff x="1773881" y="372365"/>
            <a:chExt cx="340838" cy="398716"/>
          </a:xfrm>
        </p:grpSpPr>
        <p:sp>
          <p:nvSpPr>
            <p:cNvPr id="607" name="Google Shape;607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7"/>
          <p:cNvGrpSpPr/>
          <p:nvPr/>
        </p:nvGrpSpPr>
        <p:grpSpPr>
          <a:xfrm rot="5400000">
            <a:off x="2353411" y="1482806"/>
            <a:ext cx="483404" cy="231077"/>
            <a:chOff x="1773881" y="372365"/>
            <a:chExt cx="340838" cy="398716"/>
          </a:xfrm>
        </p:grpSpPr>
        <p:sp>
          <p:nvSpPr>
            <p:cNvPr id="610" name="Google Shape;610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17"/>
          <p:cNvGrpSpPr/>
          <p:nvPr/>
        </p:nvGrpSpPr>
        <p:grpSpPr>
          <a:xfrm>
            <a:off x="1488201" y="1103471"/>
            <a:ext cx="483404" cy="231077"/>
            <a:chOff x="1773881" y="372365"/>
            <a:chExt cx="340838" cy="398716"/>
          </a:xfrm>
        </p:grpSpPr>
        <p:sp>
          <p:nvSpPr>
            <p:cNvPr id="613" name="Google Shape;613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17"/>
          <p:cNvSpPr/>
          <p:nvPr/>
        </p:nvSpPr>
        <p:spPr>
          <a:xfrm rot="-5400000">
            <a:off x="909079" y="2759885"/>
            <a:ext cx="1911233" cy="631068"/>
          </a:xfrm>
          <a:prstGeom prst="uturnArrow">
            <a:avLst>
              <a:gd name="adj1" fmla="val 25000"/>
              <a:gd name="adj2" fmla="val 24411"/>
              <a:gd name="adj3" fmla="val 25000"/>
              <a:gd name="adj4" fmla="val 43750"/>
              <a:gd name="adj5" fmla="val 82068"/>
            </a:avLst>
          </a:prstGeom>
          <a:solidFill>
            <a:srgbClr val="B2E0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7"/>
          <p:cNvSpPr txBox="1">
            <a:spLocks noGrp="1"/>
          </p:cNvSpPr>
          <p:nvPr>
            <p:ph type="title"/>
          </p:nvPr>
        </p:nvSpPr>
        <p:spPr>
          <a:xfrm>
            <a:off x="743603" y="191636"/>
            <a:ext cx="9054601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แนวทางการออกแบบระบบใบพัดต้นแบบ</a:t>
            </a:r>
            <a:endParaRPr/>
          </a:p>
        </p:txBody>
      </p:sp>
      <p:sp>
        <p:nvSpPr>
          <p:cNvPr id="617" name="Google Shape;61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B8A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rgbClr val="888B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7"/>
          <p:cNvSpPr/>
          <p:nvPr/>
        </p:nvSpPr>
        <p:spPr>
          <a:xfrm>
            <a:off x="2058014" y="871248"/>
            <a:ext cx="1487583" cy="650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ใบพัด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Rectangular NACA0012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7"/>
          <p:cNvSpPr/>
          <p:nvPr/>
        </p:nvSpPr>
        <p:spPr>
          <a:xfrm>
            <a:off x="59242" y="1026700"/>
            <a:ext cx="1447499" cy="3446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ข้อมูล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Versar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7"/>
          <p:cNvSpPr/>
          <p:nvPr/>
        </p:nvSpPr>
        <p:spPr>
          <a:xfrm>
            <a:off x="2004173" y="2824317"/>
            <a:ext cx="1562203" cy="43994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เลือกความยาว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Chord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7"/>
          <p:cNvSpPr/>
          <p:nvPr/>
        </p:nvSpPr>
        <p:spPr>
          <a:xfrm>
            <a:off x="7119390" y="1359017"/>
            <a:ext cx="1805204" cy="40355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เลือกลักษณะปลายใบพัด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7"/>
          <p:cNvSpPr/>
          <p:nvPr/>
        </p:nvSpPr>
        <p:spPr>
          <a:xfrm>
            <a:off x="7316102" y="3098049"/>
            <a:ext cx="1319631" cy="3707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ขั้นตอนการผลิต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7"/>
          <p:cNvSpPr/>
          <p:nvPr/>
        </p:nvSpPr>
        <p:spPr>
          <a:xfrm>
            <a:off x="1875417" y="3655454"/>
            <a:ext cx="1736247" cy="671544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 Chord &gt; 5 cm</a:t>
            </a:r>
            <a:endParaRPr/>
          </a:p>
        </p:txBody>
      </p:sp>
      <p:sp>
        <p:nvSpPr>
          <p:cNvPr id="624" name="Google Shape;624;p17"/>
          <p:cNvSpPr/>
          <p:nvPr/>
        </p:nvSpPr>
        <p:spPr>
          <a:xfrm>
            <a:off x="2082433" y="1926865"/>
            <a:ext cx="1447500" cy="4558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เลือกค่า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Taper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4669531" y="1376437"/>
            <a:ext cx="1136541" cy="3587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Twist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7"/>
          <p:cNvSpPr/>
          <p:nvPr/>
        </p:nvSpPr>
        <p:spPr>
          <a:xfrm rot="10800000" flipH="1">
            <a:off x="5405564" y="-2952080"/>
            <a:ext cx="4760219" cy="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4506836" y="2006907"/>
            <a:ext cx="1447500" cy="650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ดูช่วงของ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Reynolds number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7"/>
          <p:cNvSpPr/>
          <p:nvPr/>
        </p:nvSpPr>
        <p:spPr>
          <a:xfrm>
            <a:off x="4200107" y="3631151"/>
            <a:ext cx="2075388" cy="961273"/>
          </a:xfrm>
          <a:prstGeom prst="flowChartDecision">
            <a:avLst/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Planform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ที่เลือกเหมาะสมกับแพนอากาศ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7"/>
          <p:cNvSpPr/>
          <p:nvPr/>
        </p:nvSpPr>
        <p:spPr>
          <a:xfrm>
            <a:off x="7159396" y="2204203"/>
            <a:ext cx="1607372" cy="40355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ออกแบบส่วนที่ยึดใบพัด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7"/>
          <p:cNvSpPr/>
          <p:nvPr/>
        </p:nvSpPr>
        <p:spPr>
          <a:xfrm>
            <a:off x="4524597" y="2931750"/>
            <a:ext cx="1362100" cy="43994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เลือกแพนอากาศ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7"/>
          <p:cNvSpPr/>
          <p:nvPr/>
        </p:nvSpPr>
        <p:spPr>
          <a:xfrm>
            <a:off x="3685559" y="650209"/>
            <a:ext cx="1918499" cy="65052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5DC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17"/>
          <p:cNvGrpSpPr/>
          <p:nvPr/>
        </p:nvGrpSpPr>
        <p:grpSpPr>
          <a:xfrm>
            <a:off x="1638660" y="4718190"/>
            <a:ext cx="3585901" cy="151839"/>
            <a:chOff x="1773881" y="372365"/>
            <a:chExt cx="340838" cy="398716"/>
          </a:xfrm>
        </p:grpSpPr>
        <p:sp>
          <p:nvSpPr>
            <p:cNvPr id="633" name="Google Shape;633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17"/>
          <p:cNvSpPr/>
          <p:nvPr/>
        </p:nvSpPr>
        <p:spPr>
          <a:xfrm rot="-5400000">
            <a:off x="144246" y="3039503"/>
            <a:ext cx="3029982" cy="631070"/>
          </a:xfrm>
          <a:prstGeom prst="uturnArrow">
            <a:avLst>
              <a:gd name="adj1" fmla="val 25000"/>
              <a:gd name="adj2" fmla="val 24411"/>
              <a:gd name="adj3" fmla="val 27356"/>
              <a:gd name="adj4" fmla="val 43750"/>
              <a:gd name="adj5" fmla="val 100000"/>
            </a:avLst>
          </a:prstGeom>
          <a:solidFill>
            <a:srgbClr val="F5DC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6" name="Google Shape;636;p17"/>
          <p:cNvGrpSpPr/>
          <p:nvPr/>
        </p:nvGrpSpPr>
        <p:grpSpPr>
          <a:xfrm rot="-5400000">
            <a:off x="2718104" y="2725193"/>
            <a:ext cx="2596031" cy="165370"/>
            <a:chOff x="1773881" y="372365"/>
            <a:chExt cx="340838" cy="398716"/>
          </a:xfrm>
        </p:grpSpPr>
        <p:sp>
          <p:nvSpPr>
            <p:cNvPr id="637" name="Google Shape;637;p17"/>
            <p:cNvSpPr/>
            <p:nvPr/>
          </p:nvSpPr>
          <p:spPr>
            <a:xfrm>
              <a:off x="1773881" y="372365"/>
              <a:ext cx="340838" cy="398716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1773881" y="452108"/>
              <a:ext cx="238587" cy="239230"/>
            </a:xfrm>
            <a:prstGeom prst="flowChartProcess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7"/>
          <p:cNvSpPr/>
          <p:nvPr/>
        </p:nvSpPr>
        <p:spPr>
          <a:xfrm>
            <a:off x="3928882" y="863623"/>
            <a:ext cx="1288246" cy="677851"/>
          </a:xfrm>
          <a:prstGeom prst="uturnArrow">
            <a:avLst>
              <a:gd name="adj1" fmla="val 25000"/>
              <a:gd name="adj2" fmla="val 25000"/>
              <a:gd name="adj3" fmla="val 28290"/>
              <a:gd name="adj4" fmla="val 43750"/>
              <a:gd name="adj5" fmla="val 70613"/>
            </a:avLst>
          </a:prstGeom>
          <a:solidFill>
            <a:srgbClr val="B2E0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17"/>
          <p:cNvGrpSpPr/>
          <p:nvPr/>
        </p:nvGrpSpPr>
        <p:grpSpPr>
          <a:xfrm rot="-5400000">
            <a:off x="5334055" y="2827045"/>
            <a:ext cx="2387247" cy="255651"/>
            <a:chOff x="1773881" y="372365"/>
            <a:chExt cx="340838" cy="398716"/>
          </a:xfrm>
        </p:grpSpPr>
        <p:sp>
          <p:nvSpPr>
            <p:cNvPr id="641" name="Google Shape;641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94695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17"/>
          <p:cNvSpPr/>
          <p:nvPr/>
        </p:nvSpPr>
        <p:spPr>
          <a:xfrm>
            <a:off x="6360839" y="1379792"/>
            <a:ext cx="344726" cy="344656"/>
          </a:xfrm>
          <a:prstGeom prst="flowChartConnector">
            <a:avLst/>
          </a:prstGeom>
          <a:solidFill>
            <a:srgbClr val="FFFFFF"/>
          </a:solidFill>
          <a:ln w="25400" cap="flat" cmpd="sng">
            <a:solidFill>
              <a:srgbClr val="3079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7"/>
          <p:cNvSpPr/>
          <p:nvPr/>
        </p:nvSpPr>
        <p:spPr>
          <a:xfrm>
            <a:off x="1778585" y="4185598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645" name="Google Shape;645;p17"/>
          <p:cNvSpPr/>
          <p:nvPr/>
        </p:nvSpPr>
        <p:spPr>
          <a:xfrm>
            <a:off x="3299582" y="4185598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646" name="Google Shape;646;p17"/>
          <p:cNvSpPr/>
          <p:nvPr/>
        </p:nvSpPr>
        <p:spPr>
          <a:xfrm>
            <a:off x="5527908" y="4559509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/>
          </a:p>
        </p:txBody>
      </p:sp>
      <p:sp>
        <p:nvSpPr>
          <p:cNvPr id="647" name="Google Shape;647;p17"/>
          <p:cNvSpPr/>
          <p:nvPr/>
        </p:nvSpPr>
        <p:spPr>
          <a:xfrm>
            <a:off x="5966006" y="3604957"/>
            <a:ext cx="358789" cy="278778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grpSp>
        <p:nvGrpSpPr>
          <p:cNvPr id="648" name="Google Shape;648;p17"/>
          <p:cNvGrpSpPr/>
          <p:nvPr/>
        </p:nvGrpSpPr>
        <p:grpSpPr>
          <a:xfrm>
            <a:off x="7237311" y="1057532"/>
            <a:ext cx="483404" cy="231077"/>
            <a:chOff x="1773881" y="372365"/>
            <a:chExt cx="340838" cy="398716"/>
          </a:xfrm>
        </p:grpSpPr>
        <p:sp>
          <p:nvSpPr>
            <p:cNvPr id="649" name="Google Shape;649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F5DCA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17"/>
          <p:cNvGrpSpPr/>
          <p:nvPr/>
        </p:nvGrpSpPr>
        <p:grpSpPr>
          <a:xfrm>
            <a:off x="7233341" y="736618"/>
            <a:ext cx="483404" cy="231077"/>
            <a:chOff x="1773881" y="372365"/>
            <a:chExt cx="340838" cy="398716"/>
          </a:xfrm>
        </p:grpSpPr>
        <p:sp>
          <p:nvSpPr>
            <p:cNvPr id="652" name="Google Shape;652;p17"/>
            <p:cNvSpPr/>
            <p:nvPr/>
          </p:nvSpPr>
          <p:spPr>
            <a:xfrm>
              <a:off x="1773881" y="372365"/>
              <a:ext cx="340838" cy="39871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7"/>
            <p:cNvSpPr txBox="1"/>
            <p:nvPr/>
          </p:nvSpPr>
          <p:spPr>
            <a:xfrm>
              <a:off x="1773881" y="452108"/>
              <a:ext cx="238587" cy="239230"/>
            </a:xfrm>
            <a:prstGeom prst="rect">
              <a:avLst/>
            </a:prstGeom>
            <a:solidFill>
              <a:srgbClr val="B2E0D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17"/>
          <p:cNvSpPr/>
          <p:nvPr/>
        </p:nvSpPr>
        <p:spPr>
          <a:xfrm>
            <a:off x="7530898" y="709807"/>
            <a:ext cx="1523097" cy="2787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Design 1</a:t>
            </a:r>
            <a:endParaRPr/>
          </a:p>
        </p:txBody>
      </p:sp>
      <p:sp>
        <p:nvSpPr>
          <p:cNvPr id="655" name="Google Shape;655;p17"/>
          <p:cNvSpPr/>
          <p:nvPr/>
        </p:nvSpPr>
        <p:spPr>
          <a:xfrm>
            <a:off x="7520354" y="1046264"/>
            <a:ext cx="1523097" cy="2787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 Design 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>
            <a:off x="1054448" y="1261686"/>
            <a:ext cx="3240116" cy="3417162"/>
          </a:xfrm>
          <a:prstGeom prst="rect">
            <a:avLst/>
          </a:prstGeom>
          <a:solidFill>
            <a:srgbClr val="D1D6D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" descr="Smog PNGs for Free Download"/>
          <p:cNvPicPr preferRelativeResize="0"/>
          <p:nvPr/>
        </p:nvPicPr>
        <p:blipFill rotWithShape="1">
          <a:blip r:embed="rId3">
            <a:alphaModFix/>
          </a:blip>
          <a:srcRect t="40370"/>
          <a:stretch/>
        </p:blipFill>
        <p:spPr>
          <a:xfrm flipH="1">
            <a:off x="950211" y="2401629"/>
            <a:ext cx="8193788" cy="274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950197" y="4804810"/>
            <a:ext cx="474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Image Source: https://www.devex.com/news/inside-thailand-s-tussle-with-toxic-smog-104836,</a:t>
            </a:r>
            <a:endParaRPr sz="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https://journals.sagepub.com/doi/abs/10.1177/1420326X04059280?journalCode=ibeb</a:t>
            </a:r>
            <a:endParaRPr sz="800" dirty="0"/>
          </a:p>
        </p:txBody>
      </p:sp>
      <p:sp>
        <p:nvSpPr>
          <p:cNvPr id="155" name="Google Shape;155;p4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135888" y="205685"/>
            <a:ext cx="7835412" cy="74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57273"/>
                </a:solidFill>
                <a:latin typeface="Raleway" pitchFamily="2" charset="0"/>
                <a:ea typeface="Raleway SemiBold"/>
                <a:cs typeface="Raleway SemiBold"/>
                <a:sym typeface="Raleway SemiBold"/>
              </a:rPr>
              <a:t>What is PM2.5 ?</a:t>
            </a:r>
            <a:endParaRPr sz="3500" b="1" dirty="0">
              <a:solidFill>
                <a:srgbClr val="757273"/>
              </a:solidFill>
              <a:latin typeface="Raleway" pitchFamily="2" charset="0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3034900" y="1674417"/>
            <a:ext cx="839787" cy="83978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4"/>
          <p:cNvCxnSpPr/>
          <p:nvPr/>
        </p:nvCxnSpPr>
        <p:spPr>
          <a:xfrm rot="10800000">
            <a:off x="3042625" y="2291254"/>
            <a:ext cx="0" cy="7126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4"/>
          <p:cNvCxnSpPr/>
          <p:nvPr/>
        </p:nvCxnSpPr>
        <p:spPr>
          <a:xfrm>
            <a:off x="3971563" y="2988740"/>
            <a:ext cx="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4"/>
          <p:cNvCxnSpPr/>
          <p:nvPr/>
        </p:nvCxnSpPr>
        <p:spPr>
          <a:xfrm rot="10800000" flipH="1">
            <a:off x="3058143" y="2945725"/>
            <a:ext cx="79810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1" name="Google Shape;161;p4"/>
          <p:cNvSpPr txBox="1"/>
          <p:nvPr/>
        </p:nvSpPr>
        <p:spPr>
          <a:xfrm>
            <a:off x="2847146" y="3030423"/>
            <a:ext cx="12192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2.5 microns</a:t>
            </a:r>
            <a:endParaRPr sz="1400" b="1" i="0" u="none" strike="noStrike" cap="none" dirty="0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1373193" y="1546333"/>
            <a:ext cx="1327187" cy="1327187"/>
          </a:xfrm>
          <a:prstGeom prst="ellipse">
            <a:avLst/>
          </a:prstGeom>
          <a:solidFill>
            <a:srgbClr val="B4EEF6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4"/>
          <p:cNvGrpSpPr/>
          <p:nvPr/>
        </p:nvGrpSpPr>
        <p:grpSpPr>
          <a:xfrm>
            <a:off x="1586654" y="1800140"/>
            <a:ext cx="900263" cy="882609"/>
            <a:chOff x="1536812" y="2642081"/>
            <a:chExt cx="684698" cy="671271"/>
          </a:xfrm>
        </p:grpSpPr>
        <p:sp>
          <p:nvSpPr>
            <p:cNvPr id="164" name="Google Shape;164;p4"/>
            <p:cNvSpPr/>
            <p:nvPr/>
          </p:nvSpPr>
          <p:spPr>
            <a:xfrm>
              <a:off x="1695612" y="2693061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536812" y="2904069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721225" y="2852844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721225" y="2993895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841217" y="2858638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892443" y="2719346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915572" y="3019508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644386" y="2782318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932543" y="2807931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942426" y="2939875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058020" y="2986185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746838" y="3147584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829109" y="3229856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838794" y="3069765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921065" y="3152036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1544340" y="3045120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813181" y="2642081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895452" y="2724353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066361" y="2750714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138014" y="2927935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055059" y="3126423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550625" y="2719346"/>
              <a:ext cx="83496" cy="834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4"/>
          <p:cNvSpPr/>
          <p:nvPr/>
        </p:nvSpPr>
        <p:spPr>
          <a:xfrm>
            <a:off x="1139635" y="4429684"/>
            <a:ext cx="202312" cy="202312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4"/>
          <p:cNvCxnSpPr>
            <a:stCxn id="186" idx="5"/>
            <a:endCxn id="162" idx="5"/>
          </p:cNvCxnSpPr>
          <p:nvPr/>
        </p:nvCxnSpPr>
        <p:spPr>
          <a:xfrm rot="10800000" flipH="1">
            <a:off x="1312319" y="2679068"/>
            <a:ext cx="1193700" cy="192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4"/>
          <p:cNvCxnSpPr>
            <a:stCxn id="186" idx="1"/>
            <a:endCxn id="162" idx="2"/>
          </p:cNvCxnSpPr>
          <p:nvPr/>
        </p:nvCxnSpPr>
        <p:spPr>
          <a:xfrm rot="10800000" flipH="1">
            <a:off x="1169263" y="2209912"/>
            <a:ext cx="204000" cy="224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4"/>
          <p:cNvSpPr txBox="1"/>
          <p:nvPr/>
        </p:nvSpPr>
        <p:spPr>
          <a:xfrm>
            <a:off x="4482486" y="1139160"/>
            <a:ext cx="4527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0000"/>
                </a:solidFill>
                <a:latin typeface="Raleway" pitchFamily="2" charset="0"/>
              </a:rPr>
              <a:t>P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Raleway" pitchFamily="2" charset="0"/>
              </a:rPr>
              <a:t>articulate</a:t>
            </a:r>
            <a:r>
              <a:rPr lang="en-US" sz="2000" b="1" i="0" u="none" strike="noStrike" cap="none" dirty="0">
                <a:solidFill>
                  <a:srgbClr val="767172"/>
                </a:solidFill>
                <a:latin typeface="Raleway" pitchFamily="2" charset="0"/>
              </a:rPr>
              <a:t>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Raleway" pitchFamily="2" charset="0"/>
              </a:rPr>
              <a:t>M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Raleway" pitchFamily="2" charset="0"/>
              </a:rPr>
              <a:t>atter or PM2.5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Raleway" pitchFamily="2" charset="0"/>
              </a:rPr>
              <a:t>refers  to tiny airborne particles or droplets with a diameter of </a:t>
            </a:r>
            <a:r>
              <a:rPr lang="en-US" b="1" i="0" u="sng" strike="noStrike" cap="none" dirty="0">
                <a:solidFill>
                  <a:schemeClr val="dk1"/>
                </a:solidFill>
                <a:latin typeface="Raleway" pitchFamily="2" charset="0"/>
              </a:rPr>
              <a:t>2.5 micrometers or smaller</a:t>
            </a:r>
            <a:r>
              <a:rPr lang="en-US" b="1" i="0" u="none" strike="noStrike" cap="none" dirty="0">
                <a:solidFill>
                  <a:schemeClr val="dk1"/>
                </a:solidFill>
                <a:latin typeface="Raleway" pitchFamily="2" charset="0"/>
              </a:rPr>
              <a:t>. </a:t>
            </a:r>
            <a:endParaRPr sz="2800" b="1" i="0" u="none" strike="noStrike" cap="none" dirty="0">
              <a:solidFill>
                <a:schemeClr val="dk1"/>
              </a:solidFill>
              <a:latin typeface="Raleway" pitchFamily="2" charset="0"/>
            </a:endParaRPr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2103" y="2060939"/>
            <a:ext cx="3114474" cy="2883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4"/>
          <p:cNvCxnSpPr/>
          <p:nvPr/>
        </p:nvCxnSpPr>
        <p:spPr>
          <a:xfrm rot="10800000">
            <a:off x="3874687" y="2291253"/>
            <a:ext cx="0" cy="7126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221;p7">
            <a:extLst>
              <a:ext uri="{FF2B5EF4-FFF2-40B4-BE49-F238E27FC236}">
                <a16:creationId xmlns:a16="http://schemas.microsoft.com/office/drawing/2014/main" id="{534AD52F-180B-F3DB-A07B-0A77BC6AB3C5}"/>
              </a:ext>
            </a:extLst>
          </p:cNvPr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222;p7">
            <a:extLst>
              <a:ext uri="{FF2B5EF4-FFF2-40B4-BE49-F238E27FC236}">
                <a16:creationId xmlns:a16="http://schemas.microsoft.com/office/drawing/2014/main" id="{1BE9E0A2-FB76-91C8-4A54-B7A36CDCCE8F}"/>
              </a:ext>
            </a:extLst>
          </p:cNvPr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223;p7">
            <a:extLst>
              <a:ext uri="{FF2B5EF4-FFF2-40B4-BE49-F238E27FC236}">
                <a16:creationId xmlns:a16="http://schemas.microsoft.com/office/drawing/2014/main" id="{3B06A123-18B2-4BB7-59FA-ABA6D9E07FED}"/>
              </a:ext>
            </a:extLst>
          </p:cNvPr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224;p7">
            <a:extLst>
              <a:ext uri="{FF2B5EF4-FFF2-40B4-BE49-F238E27FC236}">
                <a16:creationId xmlns:a16="http://schemas.microsoft.com/office/drawing/2014/main" id="{04E9225C-1CB6-8CF8-864B-79C5B1DE8AC9}"/>
              </a:ext>
            </a:extLst>
          </p:cNvPr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oogle Shape;227;p7">
            <a:extLst>
              <a:ext uri="{FF2B5EF4-FFF2-40B4-BE49-F238E27FC236}">
                <a16:creationId xmlns:a16="http://schemas.microsoft.com/office/drawing/2014/main" id="{60B25017-FFE3-AD33-7605-B7CE68B9E117}"/>
              </a:ext>
            </a:extLst>
          </p:cNvPr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7" name="Google Shape;228;p7">
              <a:extLst>
                <a:ext uri="{FF2B5EF4-FFF2-40B4-BE49-F238E27FC236}">
                  <a16:creationId xmlns:a16="http://schemas.microsoft.com/office/drawing/2014/main" id="{B4FDF746-61D9-07DB-D40E-AD691A4A3703}"/>
                </a:ext>
              </a:extLst>
            </p:cNvPr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29;p7">
              <a:extLst>
                <a:ext uri="{FF2B5EF4-FFF2-40B4-BE49-F238E27FC236}">
                  <a16:creationId xmlns:a16="http://schemas.microsoft.com/office/drawing/2014/main" id="{2BCCCED1-1FE9-4FF4-0FE4-30A011D3B15F}"/>
                </a:ext>
              </a:extLst>
            </p:cNvPr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0;p7">
              <a:extLst>
                <a:ext uri="{FF2B5EF4-FFF2-40B4-BE49-F238E27FC236}">
                  <a16:creationId xmlns:a16="http://schemas.microsoft.com/office/drawing/2014/main" id="{6FF6513E-F78B-9106-7ED8-7B0CE8CC3823}"/>
                </a:ext>
              </a:extLst>
            </p:cNvPr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31;p7">
            <a:extLst>
              <a:ext uri="{FF2B5EF4-FFF2-40B4-BE49-F238E27FC236}">
                <a16:creationId xmlns:a16="http://schemas.microsoft.com/office/drawing/2014/main" id="{2BB4C1EB-13B0-1F6D-B421-98EEE2E499BB}"/>
              </a:ext>
            </a:extLst>
          </p:cNvPr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11" name="Google Shape;232;p7">
              <a:extLst>
                <a:ext uri="{FF2B5EF4-FFF2-40B4-BE49-F238E27FC236}">
                  <a16:creationId xmlns:a16="http://schemas.microsoft.com/office/drawing/2014/main" id="{C007C67A-1956-D5E9-0F01-0DEE77740405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3;p7">
              <a:extLst>
                <a:ext uri="{FF2B5EF4-FFF2-40B4-BE49-F238E27FC236}">
                  <a16:creationId xmlns:a16="http://schemas.microsoft.com/office/drawing/2014/main" id="{3256B422-1B77-47A1-EA22-A192F312FCB6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34;p7">
            <a:extLst>
              <a:ext uri="{FF2B5EF4-FFF2-40B4-BE49-F238E27FC236}">
                <a16:creationId xmlns:a16="http://schemas.microsoft.com/office/drawing/2014/main" id="{5253247C-6781-04ED-8180-AF67C335E40A}"/>
              </a:ext>
            </a:extLst>
          </p:cNvPr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14" name="Google Shape;235;p7">
              <a:extLst>
                <a:ext uri="{FF2B5EF4-FFF2-40B4-BE49-F238E27FC236}">
                  <a16:creationId xmlns:a16="http://schemas.microsoft.com/office/drawing/2014/main" id="{694F808F-ED3A-0006-D1B1-C52C1D7F675E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36;p7">
              <a:extLst>
                <a:ext uri="{FF2B5EF4-FFF2-40B4-BE49-F238E27FC236}">
                  <a16:creationId xmlns:a16="http://schemas.microsoft.com/office/drawing/2014/main" id="{2EC7436E-AACF-F7E3-EE17-5D11C2E19A02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237;p7">
            <a:extLst>
              <a:ext uri="{FF2B5EF4-FFF2-40B4-BE49-F238E27FC236}">
                <a16:creationId xmlns:a16="http://schemas.microsoft.com/office/drawing/2014/main" id="{DFCB2F49-3C3D-AF0A-E73B-0D8221439E6F}"/>
              </a:ext>
            </a:extLst>
          </p:cNvPr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17" name="Google Shape;238;p7">
              <a:extLst>
                <a:ext uri="{FF2B5EF4-FFF2-40B4-BE49-F238E27FC236}">
                  <a16:creationId xmlns:a16="http://schemas.microsoft.com/office/drawing/2014/main" id="{28FF00B4-4D04-178A-1776-05BEF09FDD9A}"/>
                </a:ext>
              </a:extLst>
            </p:cNvPr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39;p7">
              <a:extLst>
                <a:ext uri="{FF2B5EF4-FFF2-40B4-BE49-F238E27FC236}">
                  <a16:creationId xmlns:a16="http://schemas.microsoft.com/office/drawing/2014/main" id="{3EA53BE9-2F5D-FE44-0319-61161230B8A3}"/>
                </a:ext>
              </a:extLst>
            </p:cNvPr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0;p7">
              <a:extLst>
                <a:ext uri="{FF2B5EF4-FFF2-40B4-BE49-F238E27FC236}">
                  <a16:creationId xmlns:a16="http://schemas.microsoft.com/office/drawing/2014/main" id="{8998495B-9E24-7DE3-2790-0413E1531298}"/>
                </a:ext>
              </a:extLst>
            </p:cNvPr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1;p7">
              <a:extLst>
                <a:ext uri="{FF2B5EF4-FFF2-40B4-BE49-F238E27FC236}">
                  <a16:creationId xmlns:a16="http://schemas.microsoft.com/office/drawing/2014/main" id="{B1BB8F70-155E-D9C8-406C-840FF0802692}"/>
                </a:ext>
              </a:extLst>
            </p:cNvPr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42;p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9B43E15-C184-C2CA-DE53-2C81F3D20B5D}"/>
              </a:ext>
            </a:extLst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43;p7">
            <a:extLst>
              <a:ext uri="{FF2B5EF4-FFF2-40B4-BE49-F238E27FC236}">
                <a16:creationId xmlns:a16="http://schemas.microsoft.com/office/drawing/2014/main" id="{DD8B8914-F228-F045-2107-0DA03EDA0D94}"/>
              </a:ext>
            </a:extLst>
          </p:cNvPr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44;p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94ECFA-8EA8-70D2-1899-4A50583BDB96}"/>
              </a:ext>
            </a:extLst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5;p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67F7A9D-34DD-BB95-76F2-BFDDC1D64867}"/>
              </a:ext>
            </a:extLst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5053594" y="925116"/>
            <a:ext cx="3917706" cy="46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latin typeface="Raleway"/>
                <a:ea typeface="Raleway"/>
                <a:cs typeface="TH Sarabun New" panose="020B0500040200020003" pitchFamily="34" charset="-34"/>
                <a:sym typeface="Raleway"/>
              </a:rPr>
              <a:t>PM2.5: </a:t>
            </a:r>
            <a:r>
              <a:rPr lang="en-US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Raleway"/>
                <a:ea typeface="Raleway"/>
                <a:cs typeface="TH Sarabun New" panose="020B0500040200020003" pitchFamily="34" charset="-34"/>
                <a:sym typeface="Raleway"/>
              </a:rPr>
              <a:t>Global</a:t>
            </a:r>
            <a:r>
              <a:rPr lang="en-US" sz="2000" b="1" i="0" u="none" strike="noStrike" cap="none" dirty="0">
                <a:latin typeface="Raleway"/>
                <a:ea typeface="Raleway"/>
                <a:cs typeface="TH Sarabun New" panose="020B0500040200020003" pitchFamily="34" charset="-34"/>
                <a:sym typeface="Raleway"/>
              </a:rPr>
              <a:t> Perspective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Raleway"/>
                <a:ea typeface="Raleway"/>
                <a:cs typeface="TH Sarabun New" panose="020B0500040200020003" pitchFamily="34" charset="-34"/>
                <a:sym typeface="Raleway"/>
              </a:rPr>
              <a:t>helps nations collaborate in addressing transboundary air pollution</a:t>
            </a:r>
          </a:p>
          <a:p>
            <a:pPr marL="171450" marR="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Raleway"/>
                <a:ea typeface="Raleway"/>
                <a:cs typeface="TH Sarabun New" panose="020B0500040200020003" pitchFamily="34" charset="-34"/>
                <a:sym typeface="Raleway"/>
              </a:rPr>
              <a:t>sharing information to mitigate the impact of airborne particles on a global scale.</a:t>
            </a:r>
            <a:endParaRPr sz="2400" b="1" dirty="0">
              <a:latin typeface="Raleway"/>
              <a:ea typeface="Raleway"/>
              <a:cs typeface="TH Sarabun New" panose="020B0500040200020003" pitchFamily="34" charset="-34"/>
              <a:sym typeface="Raleway"/>
            </a:endParaRPr>
          </a:p>
        </p:txBody>
      </p:sp>
      <p:sp>
        <p:nvSpPr>
          <p:cNvPr id="2" name="Google Shape;221;p7">
            <a:extLst>
              <a:ext uri="{FF2B5EF4-FFF2-40B4-BE49-F238E27FC236}">
                <a16:creationId xmlns:a16="http://schemas.microsoft.com/office/drawing/2014/main" id="{2E6F78F7-DBB4-1297-BFBD-9539E9A54F2A}"/>
              </a:ext>
            </a:extLst>
          </p:cNvPr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222;p7">
            <a:extLst>
              <a:ext uri="{FF2B5EF4-FFF2-40B4-BE49-F238E27FC236}">
                <a16:creationId xmlns:a16="http://schemas.microsoft.com/office/drawing/2014/main" id="{7CCCB105-4210-E682-80AD-3EFE241C7503}"/>
              </a:ext>
            </a:extLst>
          </p:cNvPr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223;p7">
            <a:extLst>
              <a:ext uri="{FF2B5EF4-FFF2-40B4-BE49-F238E27FC236}">
                <a16:creationId xmlns:a16="http://schemas.microsoft.com/office/drawing/2014/main" id="{EB4A7EC1-F675-51E7-3488-823CB0AF7CDC}"/>
              </a:ext>
            </a:extLst>
          </p:cNvPr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224;p7">
            <a:extLst>
              <a:ext uri="{FF2B5EF4-FFF2-40B4-BE49-F238E27FC236}">
                <a16:creationId xmlns:a16="http://schemas.microsoft.com/office/drawing/2014/main" id="{B4D0E9EE-3D48-B1DF-62F0-2CD599A1C891}"/>
              </a:ext>
            </a:extLst>
          </p:cNvPr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oogle Shape;227;p7">
            <a:extLst>
              <a:ext uri="{FF2B5EF4-FFF2-40B4-BE49-F238E27FC236}">
                <a16:creationId xmlns:a16="http://schemas.microsoft.com/office/drawing/2014/main" id="{359F2561-13EE-28B6-A6B1-778F8A104F02}"/>
              </a:ext>
            </a:extLst>
          </p:cNvPr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7" name="Google Shape;228;p7">
              <a:extLst>
                <a:ext uri="{FF2B5EF4-FFF2-40B4-BE49-F238E27FC236}">
                  <a16:creationId xmlns:a16="http://schemas.microsoft.com/office/drawing/2014/main" id="{50C56C36-913D-8B29-9123-344497811AE1}"/>
                </a:ext>
              </a:extLst>
            </p:cNvPr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29;p7">
              <a:extLst>
                <a:ext uri="{FF2B5EF4-FFF2-40B4-BE49-F238E27FC236}">
                  <a16:creationId xmlns:a16="http://schemas.microsoft.com/office/drawing/2014/main" id="{84EC0429-DC22-7821-A7CE-3187390A2CFB}"/>
                </a:ext>
              </a:extLst>
            </p:cNvPr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0;p7">
              <a:extLst>
                <a:ext uri="{FF2B5EF4-FFF2-40B4-BE49-F238E27FC236}">
                  <a16:creationId xmlns:a16="http://schemas.microsoft.com/office/drawing/2014/main" id="{6A5B3AFB-9634-E232-D9D8-30103CA2BC59}"/>
                </a:ext>
              </a:extLst>
            </p:cNvPr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31;p7">
            <a:extLst>
              <a:ext uri="{FF2B5EF4-FFF2-40B4-BE49-F238E27FC236}">
                <a16:creationId xmlns:a16="http://schemas.microsoft.com/office/drawing/2014/main" id="{AA4B7F85-3A96-8B6F-839A-87354E80EA74}"/>
              </a:ext>
            </a:extLst>
          </p:cNvPr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11" name="Google Shape;232;p7">
              <a:extLst>
                <a:ext uri="{FF2B5EF4-FFF2-40B4-BE49-F238E27FC236}">
                  <a16:creationId xmlns:a16="http://schemas.microsoft.com/office/drawing/2014/main" id="{7F0AABE5-989C-0AB1-B820-502C0FED1085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3;p7">
              <a:extLst>
                <a:ext uri="{FF2B5EF4-FFF2-40B4-BE49-F238E27FC236}">
                  <a16:creationId xmlns:a16="http://schemas.microsoft.com/office/drawing/2014/main" id="{14277180-1FCE-D93E-E267-4AD491095EF2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34;p7">
            <a:extLst>
              <a:ext uri="{FF2B5EF4-FFF2-40B4-BE49-F238E27FC236}">
                <a16:creationId xmlns:a16="http://schemas.microsoft.com/office/drawing/2014/main" id="{1D736DF1-5C6D-8528-989A-281E1E3C343E}"/>
              </a:ext>
            </a:extLst>
          </p:cNvPr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14" name="Google Shape;235;p7">
              <a:extLst>
                <a:ext uri="{FF2B5EF4-FFF2-40B4-BE49-F238E27FC236}">
                  <a16:creationId xmlns:a16="http://schemas.microsoft.com/office/drawing/2014/main" id="{22A542C7-673A-CE13-BDB3-C0F784C6AE19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36;p7">
              <a:extLst>
                <a:ext uri="{FF2B5EF4-FFF2-40B4-BE49-F238E27FC236}">
                  <a16:creationId xmlns:a16="http://schemas.microsoft.com/office/drawing/2014/main" id="{9C3116E0-13D4-D04F-55B2-79A44DA99CD8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237;p7">
            <a:extLst>
              <a:ext uri="{FF2B5EF4-FFF2-40B4-BE49-F238E27FC236}">
                <a16:creationId xmlns:a16="http://schemas.microsoft.com/office/drawing/2014/main" id="{028FE212-A838-2537-34E3-A9734533892D}"/>
              </a:ext>
            </a:extLst>
          </p:cNvPr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17" name="Google Shape;238;p7">
              <a:extLst>
                <a:ext uri="{FF2B5EF4-FFF2-40B4-BE49-F238E27FC236}">
                  <a16:creationId xmlns:a16="http://schemas.microsoft.com/office/drawing/2014/main" id="{F4063247-C7D6-BC08-D899-499C9D70817E}"/>
                </a:ext>
              </a:extLst>
            </p:cNvPr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39;p7">
              <a:extLst>
                <a:ext uri="{FF2B5EF4-FFF2-40B4-BE49-F238E27FC236}">
                  <a16:creationId xmlns:a16="http://schemas.microsoft.com/office/drawing/2014/main" id="{0AA24B58-1EEB-D90D-740C-0A2C3A04C33E}"/>
                </a:ext>
              </a:extLst>
            </p:cNvPr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0;p7">
              <a:extLst>
                <a:ext uri="{FF2B5EF4-FFF2-40B4-BE49-F238E27FC236}">
                  <a16:creationId xmlns:a16="http://schemas.microsoft.com/office/drawing/2014/main" id="{DFB4D7BA-AB69-A226-C0F1-E074666F9581}"/>
                </a:ext>
              </a:extLst>
            </p:cNvPr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1;p7">
              <a:extLst>
                <a:ext uri="{FF2B5EF4-FFF2-40B4-BE49-F238E27FC236}">
                  <a16:creationId xmlns:a16="http://schemas.microsoft.com/office/drawing/2014/main" id="{A991D5C1-6777-4364-7D2B-A47BFFB1A659}"/>
                </a:ext>
              </a:extLst>
            </p:cNvPr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42;p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533A45F-C3EE-0280-63B5-76C297CDB444}"/>
              </a:ext>
            </a:extLst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43;p7">
            <a:extLst>
              <a:ext uri="{FF2B5EF4-FFF2-40B4-BE49-F238E27FC236}">
                <a16:creationId xmlns:a16="http://schemas.microsoft.com/office/drawing/2014/main" id="{2883FAA9-0211-29D1-5C3F-3C57F5AB7253}"/>
              </a:ext>
            </a:extLst>
          </p:cNvPr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44;p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D483308-330C-4EEF-50D1-91293AD9D4DC}"/>
              </a:ext>
            </a:extLst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5;p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5F1C80C-E855-27ED-6D70-60FCFB4FDCD0}"/>
              </a:ext>
            </a:extLst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56;p4">
            <a:extLst>
              <a:ext uri="{FF2B5EF4-FFF2-40B4-BE49-F238E27FC236}">
                <a16:creationId xmlns:a16="http://schemas.microsoft.com/office/drawing/2014/main" id="{BD60A0D5-3C09-959A-813F-69E16B4338F0}"/>
              </a:ext>
            </a:extLst>
          </p:cNvPr>
          <p:cNvSpPr txBox="1"/>
          <p:nvPr/>
        </p:nvSpPr>
        <p:spPr>
          <a:xfrm>
            <a:off x="1135888" y="205685"/>
            <a:ext cx="7835412" cy="74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57273"/>
                </a:solidFill>
                <a:latin typeface="Raleway" pitchFamily="2" charset="0"/>
                <a:ea typeface="Raleway SemiBold"/>
                <a:cs typeface="Raleway SemiBold"/>
                <a:sym typeface="Raleway SemiBold"/>
              </a:rPr>
              <a:t>PM2.5 Perspective</a:t>
            </a:r>
            <a:endParaRPr sz="3500" b="1" dirty="0">
              <a:solidFill>
                <a:srgbClr val="757273"/>
              </a:solidFill>
              <a:latin typeface="Raleway" pitchFamily="2" charset="0"/>
              <a:ea typeface="Raleway SemiBold"/>
              <a:cs typeface="Raleway SemiBold"/>
              <a:sym typeface="Raleway SemiBold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F93367-8ADD-18A3-8FAD-AD4B33C018F3}"/>
              </a:ext>
            </a:extLst>
          </p:cNvPr>
          <p:cNvGrpSpPr/>
          <p:nvPr/>
        </p:nvGrpSpPr>
        <p:grpSpPr>
          <a:xfrm>
            <a:off x="927013" y="931188"/>
            <a:ext cx="4162183" cy="1774999"/>
            <a:chOff x="927014" y="931188"/>
            <a:chExt cx="4796452" cy="2045489"/>
          </a:xfrm>
        </p:grpSpPr>
        <p:sp>
          <p:nvSpPr>
            <p:cNvPr id="196" name="Google Shape;196;p5"/>
            <p:cNvSpPr txBox="1"/>
            <p:nvPr/>
          </p:nvSpPr>
          <p:spPr>
            <a:xfrm>
              <a:off x="927014" y="2761274"/>
              <a:ext cx="4796452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i="0" u="none" strike="noStrike" cap="none" dirty="0">
                  <a:solidFill>
                    <a:schemeClr val="bg1"/>
                  </a:solidFill>
                  <a:latin typeface="Sarabun"/>
                  <a:ea typeface="Sarabun"/>
                  <a:cs typeface="Sarabun"/>
                  <a:sym typeface="Sarabun"/>
                </a:rPr>
                <a:t>Image Source: https://bkktribune.com/the-hard-lessons-of-pm2-5-haze/</a:t>
              </a:r>
              <a:endParaRPr sz="800" dirty="0">
                <a:solidFill>
                  <a:schemeClr val="bg1"/>
                </a:solidFill>
              </a:endParaRPr>
            </a:p>
          </p:txBody>
        </p:sp>
        <p:pic>
          <p:nvPicPr>
            <p:cNvPr id="3074" name="Picture 2" descr="SPECIAL REPORT: The Hard Lessons of PM2.5 Haze | Bangkok Tribune">
              <a:extLst>
                <a:ext uri="{FF2B5EF4-FFF2-40B4-BE49-F238E27FC236}">
                  <a16:creationId xmlns:a16="http://schemas.microsoft.com/office/drawing/2014/main" id="{3AEDBB2F-3EDA-9FF4-6B7B-BD186BD75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330" y="931188"/>
              <a:ext cx="4655820" cy="186394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198;p5">
            <a:extLst>
              <a:ext uri="{FF2B5EF4-FFF2-40B4-BE49-F238E27FC236}">
                <a16:creationId xmlns:a16="http://schemas.microsoft.com/office/drawing/2014/main" id="{D63E7A63-733E-77EA-892E-2FB395630CBF}"/>
              </a:ext>
            </a:extLst>
          </p:cNvPr>
          <p:cNvSpPr txBox="1"/>
          <p:nvPr/>
        </p:nvSpPr>
        <p:spPr>
          <a:xfrm>
            <a:off x="1369041" y="3549155"/>
            <a:ext cx="5340568" cy="87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PM2.5:</a:t>
            </a:r>
            <a:r>
              <a:rPr lang="en-US" sz="20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000" b="1" i="0" u="none" strike="noStrike" cap="none" dirty="0">
                <a:solidFill>
                  <a:srgbClr val="7030A0"/>
                </a:solidFill>
                <a:latin typeface="Raleway"/>
                <a:ea typeface="Raleway"/>
                <a:cs typeface="Raleway"/>
                <a:sym typeface="Raleway"/>
              </a:rPr>
              <a:t>Local</a:t>
            </a:r>
            <a:r>
              <a:rPr lang="en-US" sz="20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Perspective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helps individuals make informed </a:t>
            </a:r>
            <a:r>
              <a:rPr lang="en-US" sz="12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decisions </a:t>
            </a:r>
            <a:r>
              <a:rPr lang="en-US" sz="1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about outdoor activities</a:t>
            </a: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it assists policymakers in </a:t>
            </a:r>
            <a:r>
              <a:rPr lang="en-US" sz="12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implementing </a:t>
            </a:r>
            <a:r>
              <a:rPr lang="en-US" sz="1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measures to improve air quality and protect public health.</a:t>
            </a:r>
            <a:endParaRPr sz="20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8" name="Picture 6" descr="High PM2.5 pollution levels in 40 provinces, over 1,000 hotspots – Thai  Newsroom">
            <a:extLst>
              <a:ext uri="{FF2B5EF4-FFF2-40B4-BE49-F238E27FC236}">
                <a16:creationId xmlns:a16="http://schemas.microsoft.com/office/drawing/2014/main" id="{A22402C9-DC7D-AF7E-56F8-16B5126C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01" y="2212288"/>
            <a:ext cx="1762180" cy="262987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774D02-9AF6-D4F6-02CF-E0FC431DEC2C}"/>
              </a:ext>
            </a:extLst>
          </p:cNvPr>
          <p:cNvSpPr txBox="1"/>
          <p:nvPr/>
        </p:nvSpPr>
        <p:spPr>
          <a:xfrm>
            <a:off x="3565768" y="4673043"/>
            <a:ext cx="45834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i="0" u="none" strike="noStrike" cap="none" dirty="0">
                <a:solidFill>
                  <a:schemeClr val="bg1"/>
                </a:solidFill>
                <a:latin typeface="Sarabun"/>
                <a:ea typeface="Sarabun"/>
                <a:cs typeface="Sarabun"/>
                <a:sym typeface="Sarabun"/>
              </a:rPr>
              <a:t>Image Source:  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AF7"/>
                </a:solidFill>
                <a:effectLst/>
                <a:uLnTx/>
                <a:uFillTx/>
                <a:latin typeface="Sarabun"/>
                <a:ea typeface="Sarabun"/>
                <a:cs typeface="Sarabun"/>
                <a:sym typeface="Sarabun"/>
              </a:rPr>
              <a:t>bkktribune.com/the-hard-lessons-of-pm2-5-haze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/>
        </p:nvSpPr>
        <p:spPr>
          <a:xfrm>
            <a:off x="942052" y="4866501"/>
            <a:ext cx="362994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Image Source</a:t>
            </a:r>
            <a:r>
              <a:rPr lang="en-US" sz="800" b="1" dirty="0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: https://home.maefahluang.org/pm2_5_neweducatation  </a:t>
            </a:r>
            <a:endParaRPr lang="en-US" sz="800" dirty="0"/>
          </a:p>
        </p:txBody>
      </p:sp>
      <p:sp>
        <p:nvSpPr>
          <p:cNvPr id="208" name="Google Shape;208;p6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Google Shape;221;p7">
            <a:extLst>
              <a:ext uri="{FF2B5EF4-FFF2-40B4-BE49-F238E27FC236}">
                <a16:creationId xmlns:a16="http://schemas.microsoft.com/office/drawing/2014/main" id="{CDEE503F-730A-0E9A-B2C9-DC7B63D34C3C}"/>
              </a:ext>
            </a:extLst>
          </p:cNvPr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222;p7">
            <a:extLst>
              <a:ext uri="{FF2B5EF4-FFF2-40B4-BE49-F238E27FC236}">
                <a16:creationId xmlns:a16="http://schemas.microsoft.com/office/drawing/2014/main" id="{9C24C989-D323-36E2-9B63-557A9A39006B}"/>
              </a:ext>
            </a:extLst>
          </p:cNvPr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Google Shape;223;p7">
            <a:extLst>
              <a:ext uri="{FF2B5EF4-FFF2-40B4-BE49-F238E27FC236}">
                <a16:creationId xmlns:a16="http://schemas.microsoft.com/office/drawing/2014/main" id="{ACDCEA7A-AA91-38E9-8F69-EEBEB8C17AB1}"/>
              </a:ext>
            </a:extLst>
          </p:cNvPr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224;p7">
            <a:extLst>
              <a:ext uri="{FF2B5EF4-FFF2-40B4-BE49-F238E27FC236}">
                <a16:creationId xmlns:a16="http://schemas.microsoft.com/office/drawing/2014/main" id="{AAB84589-6ED7-A5C4-A31D-04B4BD93E124}"/>
              </a:ext>
            </a:extLst>
          </p:cNvPr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" name="Google Shape;227;p7">
            <a:extLst>
              <a:ext uri="{FF2B5EF4-FFF2-40B4-BE49-F238E27FC236}">
                <a16:creationId xmlns:a16="http://schemas.microsoft.com/office/drawing/2014/main" id="{BB7E3C7F-2941-8BD7-C00F-DAAABD8DA88B}"/>
              </a:ext>
            </a:extLst>
          </p:cNvPr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7" name="Google Shape;228;p7">
              <a:extLst>
                <a:ext uri="{FF2B5EF4-FFF2-40B4-BE49-F238E27FC236}">
                  <a16:creationId xmlns:a16="http://schemas.microsoft.com/office/drawing/2014/main" id="{CD58467A-972E-8B37-046F-7F706F2DEFE2}"/>
                </a:ext>
              </a:extLst>
            </p:cNvPr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29;p7">
              <a:extLst>
                <a:ext uri="{FF2B5EF4-FFF2-40B4-BE49-F238E27FC236}">
                  <a16:creationId xmlns:a16="http://schemas.microsoft.com/office/drawing/2014/main" id="{1E8D259F-057F-44F3-8B55-03D9BBF0716D}"/>
                </a:ext>
              </a:extLst>
            </p:cNvPr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0;p7">
              <a:extLst>
                <a:ext uri="{FF2B5EF4-FFF2-40B4-BE49-F238E27FC236}">
                  <a16:creationId xmlns:a16="http://schemas.microsoft.com/office/drawing/2014/main" id="{CD57EBA4-EB87-41B9-CC9F-D0DDB9B403DB}"/>
                </a:ext>
              </a:extLst>
            </p:cNvPr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231;p7">
            <a:extLst>
              <a:ext uri="{FF2B5EF4-FFF2-40B4-BE49-F238E27FC236}">
                <a16:creationId xmlns:a16="http://schemas.microsoft.com/office/drawing/2014/main" id="{21BB80C0-7E11-C750-9A81-394C9D42B9B6}"/>
              </a:ext>
            </a:extLst>
          </p:cNvPr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11" name="Google Shape;232;p7">
              <a:extLst>
                <a:ext uri="{FF2B5EF4-FFF2-40B4-BE49-F238E27FC236}">
                  <a16:creationId xmlns:a16="http://schemas.microsoft.com/office/drawing/2014/main" id="{2DCBFF63-D82B-11AF-A801-D2F43E84CDDC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3;p7">
              <a:extLst>
                <a:ext uri="{FF2B5EF4-FFF2-40B4-BE49-F238E27FC236}">
                  <a16:creationId xmlns:a16="http://schemas.microsoft.com/office/drawing/2014/main" id="{6B480011-E5F2-D9D4-9D61-EBFDABECAA03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34;p7">
            <a:extLst>
              <a:ext uri="{FF2B5EF4-FFF2-40B4-BE49-F238E27FC236}">
                <a16:creationId xmlns:a16="http://schemas.microsoft.com/office/drawing/2014/main" id="{8DE2FFB6-32EE-E787-F0C0-BB500D30D5D2}"/>
              </a:ext>
            </a:extLst>
          </p:cNvPr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14" name="Google Shape;235;p7">
              <a:extLst>
                <a:ext uri="{FF2B5EF4-FFF2-40B4-BE49-F238E27FC236}">
                  <a16:creationId xmlns:a16="http://schemas.microsoft.com/office/drawing/2014/main" id="{6B4983ED-D605-5080-DCD7-6415817BCA93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36;p7">
              <a:extLst>
                <a:ext uri="{FF2B5EF4-FFF2-40B4-BE49-F238E27FC236}">
                  <a16:creationId xmlns:a16="http://schemas.microsoft.com/office/drawing/2014/main" id="{27EE66A2-96F3-A07B-4ADE-B4037DB1F06B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237;p7">
            <a:extLst>
              <a:ext uri="{FF2B5EF4-FFF2-40B4-BE49-F238E27FC236}">
                <a16:creationId xmlns:a16="http://schemas.microsoft.com/office/drawing/2014/main" id="{7193F992-8381-7E62-AF51-F1C9FFB68C77}"/>
              </a:ext>
            </a:extLst>
          </p:cNvPr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17" name="Google Shape;238;p7">
              <a:extLst>
                <a:ext uri="{FF2B5EF4-FFF2-40B4-BE49-F238E27FC236}">
                  <a16:creationId xmlns:a16="http://schemas.microsoft.com/office/drawing/2014/main" id="{175D6F1C-FD8F-1F10-074E-255524B4950A}"/>
                </a:ext>
              </a:extLst>
            </p:cNvPr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39;p7">
              <a:extLst>
                <a:ext uri="{FF2B5EF4-FFF2-40B4-BE49-F238E27FC236}">
                  <a16:creationId xmlns:a16="http://schemas.microsoft.com/office/drawing/2014/main" id="{031B596A-02F4-A3A1-2599-06DF9FBA30B8}"/>
                </a:ext>
              </a:extLst>
            </p:cNvPr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0;p7">
              <a:extLst>
                <a:ext uri="{FF2B5EF4-FFF2-40B4-BE49-F238E27FC236}">
                  <a16:creationId xmlns:a16="http://schemas.microsoft.com/office/drawing/2014/main" id="{B45DBB72-BDB9-AFEB-55CE-A8D8FBF77702}"/>
                </a:ext>
              </a:extLst>
            </p:cNvPr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1;p7">
              <a:extLst>
                <a:ext uri="{FF2B5EF4-FFF2-40B4-BE49-F238E27FC236}">
                  <a16:creationId xmlns:a16="http://schemas.microsoft.com/office/drawing/2014/main" id="{234FD012-6A05-7718-5724-460F3951924F}"/>
                </a:ext>
              </a:extLst>
            </p:cNvPr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42;p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DA5DA47-8A4C-D99F-51CB-5E9FF465CB32}"/>
              </a:ext>
            </a:extLst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43;p7">
            <a:extLst>
              <a:ext uri="{FF2B5EF4-FFF2-40B4-BE49-F238E27FC236}">
                <a16:creationId xmlns:a16="http://schemas.microsoft.com/office/drawing/2014/main" id="{96D094E6-286D-4457-19F7-307352F6CEA9}"/>
              </a:ext>
            </a:extLst>
          </p:cNvPr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44;p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7780CF7-0ED3-3003-F53E-E155DD0B0F9D}"/>
              </a:ext>
            </a:extLst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5;p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88BBD8-F4D5-333C-D557-2CAE72351BFE}"/>
              </a:ext>
            </a:extLst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56;p4">
            <a:extLst>
              <a:ext uri="{FF2B5EF4-FFF2-40B4-BE49-F238E27FC236}">
                <a16:creationId xmlns:a16="http://schemas.microsoft.com/office/drawing/2014/main" id="{0BAB727F-732D-3382-11E9-6BF2D1FB3589}"/>
              </a:ext>
            </a:extLst>
          </p:cNvPr>
          <p:cNvSpPr txBox="1"/>
          <p:nvPr/>
        </p:nvSpPr>
        <p:spPr>
          <a:xfrm>
            <a:off x="1135888" y="205685"/>
            <a:ext cx="7835412" cy="74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57273"/>
                </a:solidFill>
                <a:latin typeface="Raleway" pitchFamily="2" charset="0"/>
                <a:ea typeface="Raleway SemiBold"/>
                <a:cs typeface="Raleway SemiBold"/>
                <a:sym typeface="Raleway SemiBold"/>
              </a:rPr>
              <a:t>Why PM2.5 is important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5C6480-538F-34D7-DF2C-D52664506503}"/>
              </a:ext>
            </a:extLst>
          </p:cNvPr>
          <p:cNvSpPr txBox="1"/>
          <p:nvPr/>
        </p:nvSpPr>
        <p:spPr>
          <a:xfrm>
            <a:off x="1152650" y="1305065"/>
            <a:ext cx="74747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485900" algn="ctr"/>
                <a:tab pos="5600700" algn="ctr"/>
              </a:tabLst>
            </a:pPr>
            <a:r>
              <a:rPr lang="en-US" sz="1400" b="1" i="1" dirty="0">
                <a:latin typeface="Raleway" pitchFamily="2" charset="0"/>
                <a:ea typeface="Raleway"/>
                <a:cs typeface="TH Sarabun New" panose="020B0500040200020003" pitchFamily="34" charset="-34"/>
                <a:sym typeface="Raleway"/>
              </a:rPr>
              <a:t>	Protecting Public Health	Reduce Source of PM2.5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431925" algn="ctr"/>
                <a:tab pos="5600700" algn="ctr"/>
              </a:tabLst>
            </a:pPr>
            <a:endParaRPr lang="en-US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431925" algn="ctr"/>
                <a:tab pos="5600700" algn="ctr"/>
              </a:tabLst>
            </a:pPr>
            <a:r>
              <a:rPr lang="en-US" sz="1400" b="1" i="1" dirty="0">
                <a:latin typeface="Raleway" pitchFamily="2" charset="0"/>
                <a:ea typeface="Raleway"/>
                <a:cs typeface="TH Sarabun New" panose="020B0500040200020003" pitchFamily="34" charset="-34"/>
                <a:sym typeface="Raleway"/>
              </a:rPr>
              <a:t>	Help </a:t>
            </a:r>
            <a:r>
              <a:rPr lang="en-US" b="1" i="1" dirty="0">
                <a:latin typeface="Raleway" pitchFamily="2" charset="0"/>
                <a:ea typeface="Raleway"/>
                <a:cs typeface="TH Sarabun New" panose="020B0500040200020003" pitchFamily="34" charset="-34"/>
                <a:sym typeface="Raleway"/>
              </a:rPr>
              <a:t>A</a:t>
            </a:r>
            <a:r>
              <a:rPr lang="en-US" sz="1400" b="1" i="1" dirty="0">
                <a:latin typeface="Raleway" pitchFamily="2" charset="0"/>
                <a:ea typeface="Raleway"/>
                <a:cs typeface="TH Sarabun New" panose="020B0500040200020003" pitchFamily="34" charset="-34"/>
                <a:sym typeface="Raleway"/>
              </a:rPr>
              <a:t>nnounce P</a:t>
            </a:r>
            <a:r>
              <a:rPr lang="en-US" sz="1400" b="1" i="1" dirty="0">
                <a:effectLst/>
                <a:latin typeface="Raleway" pitchFamily="2" charset="0"/>
              </a:rPr>
              <a:t>olicy and Regulation	Raise Awareness and Education</a:t>
            </a:r>
            <a:endParaRPr lang="en-US" sz="1400" b="1" i="1" dirty="0">
              <a:latin typeface="Raleway" pitchFamily="2" charset="0"/>
              <a:ea typeface="Raleway"/>
              <a:cs typeface="TH Sarabun New" panose="020B0500040200020003" pitchFamily="34" charset="-34"/>
              <a:sym typeface="Raleway"/>
            </a:endParaRPr>
          </a:p>
        </p:txBody>
      </p:sp>
      <p:pic>
        <p:nvPicPr>
          <p:cNvPr id="4098" name="Picture 2" descr="Does the Climate in Bangkok Aggravate the Air Pollution in the City? –  Smart Air">
            <a:extLst>
              <a:ext uri="{FF2B5EF4-FFF2-40B4-BE49-F238E27FC236}">
                <a16:creationId xmlns:a16="http://schemas.microsoft.com/office/drawing/2014/main" id="{F61ABF49-1957-49FC-970D-53341BDC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37" y="1614834"/>
            <a:ext cx="2228823" cy="1484954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มาแล้ว 'ฉายาสภา' ปี64 ยกเป็น 'สภาอับปาง' ส.ส. 2  ฝ่ายไม่ยึดประโยชน์ชาติ-ประชาชน">
            <a:extLst>
              <a:ext uri="{FF2B5EF4-FFF2-40B4-BE49-F238E27FC236}">
                <a16:creationId xmlns:a16="http://schemas.microsoft.com/office/drawing/2014/main" id="{B32783BA-D188-49D1-A417-17CDFC20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48" y="3585615"/>
            <a:ext cx="1865947" cy="124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สํานักงานกฎหมาย ทนายความ รับปรึกษาคดีความ ว่าความคดีแพ่ง อาญา นนทบุรี">
            <a:extLst>
              <a:ext uri="{FF2B5EF4-FFF2-40B4-BE49-F238E27FC236}">
                <a16:creationId xmlns:a16="http://schemas.microsoft.com/office/drawing/2014/main" id="{5583E112-20C0-C1A3-5F84-80CCFF9D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8" y="3841880"/>
            <a:ext cx="1329292" cy="8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การศึกษาใหม่ชี้ สูดดม PM2.5 ในระยะยาว เสี่ยงเกิดภาวะสมองเสื่อม">
            <a:extLst>
              <a:ext uri="{FF2B5EF4-FFF2-40B4-BE49-F238E27FC236}">
                <a16:creationId xmlns:a16="http://schemas.microsoft.com/office/drawing/2014/main" id="{DB9AC6D4-9C64-9D11-A5FE-4D2E948E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40" y="3551834"/>
            <a:ext cx="2613660" cy="140756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กก.สิ่งแวดล้อมแห่งชาติ ยกระดับค่ามาตรฐาน PM2.5 ราชกิจจาฯ ประกาศบังคับใช้แล้ว">
            <a:extLst>
              <a:ext uri="{FF2B5EF4-FFF2-40B4-BE49-F238E27FC236}">
                <a16:creationId xmlns:a16="http://schemas.microsoft.com/office/drawing/2014/main" id="{35CBF91E-7723-85B6-B8AF-00AD1C90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44" y="1619749"/>
            <a:ext cx="2801416" cy="1576344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6;p7">
            <a:extLst>
              <a:ext uri="{FF2B5EF4-FFF2-40B4-BE49-F238E27FC236}">
                <a16:creationId xmlns:a16="http://schemas.microsoft.com/office/drawing/2014/main" id="{DA6571F4-6E4F-BB62-2F00-10B0BCEBF6E2}"/>
              </a:ext>
            </a:extLst>
          </p:cNvPr>
          <p:cNvSpPr txBox="1">
            <a:spLocks/>
          </p:cNvSpPr>
          <p:nvPr/>
        </p:nvSpPr>
        <p:spPr>
          <a:xfrm>
            <a:off x="1135900" y="28587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80000"/>
              </a:lnSpc>
              <a:buSzPts val="3600"/>
            </a:pPr>
            <a:r>
              <a:rPr lang="en-US" sz="3500" b="1" dirty="0">
                <a:solidFill>
                  <a:srgbClr val="757273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</a:p>
        </p:txBody>
      </p:sp>
      <p:sp>
        <p:nvSpPr>
          <p:cNvPr id="3" name="Google Shape;247;p7">
            <a:extLst>
              <a:ext uri="{FF2B5EF4-FFF2-40B4-BE49-F238E27FC236}">
                <a16:creationId xmlns:a16="http://schemas.microsoft.com/office/drawing/2014/main" id="{3D065F0F-D26B-B9F7-0FEE-7C2E6787C094}"/>
              </a:ext>
            </a:extLst>
          </p:cNvPr>
          <p:cNvSpPr txBox="1"/>
          <p:nvPr/>
        </p:nvSpPr>
        <p:spPr>
          <a:xfrm>
            <a:off x="958482" y="4642220"/>
            <a:ext cx="76618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bg1"/>
                </a:solidFill>
                <a:latin typeface="Sarabun"/>
                <a:ea typeface="Sarabun"/>
                <a:cs typeface="Sarabun"/>
                <a:sym typeface="Sarabun"/>
              </a:rPr>
              <a:t>Image Source: https://stats.stackexchange.com/questions/198181/interpreting-temporal-trends-and-selecting-predictors-in-regression-models,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https://www.bangkok-travel-ideas.com/weather-in-thailand.html, https://www.bangkokpost.com/thailand/general/2520020/solutions-sought-as-north-ravaged-by-toxic-pm2-5</a:t>
            </a:r>
          </a:p>
        </p:txBody>
      </p:sp>
      <p:sp>
        <p:nvSpPr>
          <p:cNvPr id="4" name="Google Shape;248;p7">
            <a:extLst>
              <a:ext uri="{FF2B5EF4-FFF2-40B4-BE49-F238E27FC236}">
                <a16:creationId xmlns:a16="http://schemas.microsoft.com/office/drawing/2014/main" id="{2D008796-7213-A57D-DEB9-98EBC09D1951}"/>
              </a:ext>
            </a:extLst>
          </p:cNvPr>
          <p:cNvSpPr txBox="1"/>
          <p:nvPr/>
        </p:nvSpPr>
        <p:spPr>
          <a:xfrm>
            <a:off x="1135888" y="1127988"/>
            <a:ext cx="7835400" cy="510733"/>
          </a:xfrm>
          <a:prstGeom prst="roundRect">
            <a:avLst/>
          </a:prstGeom>
          <a:solidFill>
            <a:srgbClr val="C1BFC0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81818"/>
                </a:solidFill>
                <a:latin typeface="Arial Rounded"/>
                <a:ea typeface="Arial Rounded"/>
                <a:cs typeface="Arial Rounded"/>
                <a:sym typeface="Arial Rounded"/>
              </a:rPr>
              <a:t>To predict the PM2.5 values based on given weather conditions and trends of the PM2.5, Correlations between weather parameters and PM2.5, Weather effects (wind speed and temperature) on PM2.5</a:t>
            </a:r>
            <a:endParaRPr sz="1200" b="1" i="0" u="none" strike="noStrike" cap="none" dirty="0">
              <a:solidFill>
                <a:srgbClr val="181818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" name="Google Shape;208;p6">
            <a:extLst>
              <a:ext uri="{FF2B5EF4-FFF2-40B4-BE49-F238E27FC236}">
                <a16:creationId xmlns:a16="http://schemas.microsoft.com/office/drawing/2014/main" id="{FFE46D4F-28D7-6F79-ADD0-2788FACCC04F}"/>
              </a:ext>
            </a:extLst>
          </p:cNvPr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221;p7">
            <a:extLst>
              <a:ext uri="{FF2B5EF4-FFF2-40B4-BE49-F238E27FC236}">
                <a16:creationId xmlns:a16="http://schemas.microsoft.com/office/drawing/2014/main" id="{EE2F8D83-C633-8804-6FDD-2A9C3A250E4E}"/>
              </a:ext>
            </a:extLst>
          </p:cNvPr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222;p7">
            <a:extLst>
              <a:ext uri="{FF2B5EF4-FFF2-40B4-BE49-F238E27FC236}">
                <a16:creationId xmlns:a16="http://schemas.microsoft.com/office/drawing/2014/main" id="{28FEBAFF-5B99-0138-30BB-0562E291FB54}"/>
              </a:ext>
            </a:extLst>
          </p:cNvPr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223;p7">
            <a:extLst>
              <a:ext uri="{FF2B5EF4-FFF2-40B4-BE49-F238E27FC236}">
                <a16:creationId xmlns:a16="http://schemas.microsoft.com/office/drawing/2014/main" id="{70C638AC-5D87-3C3B-B235-112493CC62A0}"/>
              </a:ext>
            </a:extLst>
          </p:cNvPr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Google Shape;224;p7">
            <a:extLst>
              <a:ext uri="{FF2B5EF4-FFF2-40B4-BE49-F238E27FC236}">
                <a16:creationId xmlns:a16="http://schemas.microsoft.com/office/drawing/2014/main" id="{B6F338E4-0432-FDF3-7906-AABF82A7753D}"/>
              </a:ext>
            </a:extLst>
          </p:cNvPr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" name="Google Shape;227;p7">
            <a:extLst>
              <a:ext uri="{FF2B5EF4-FFF2-40B4-BE49-F238E27FC236}">
                <a16:creationId xmlns:a16="http://schemas.microsoft.com/office/drawing/2014/main" id="{4A60207F-9033-C309-5425-3772079B2AB7}"/>
              </a:ext>
            </a:extLst>
          </p:cNvPr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11" name="Google Shape;228;p7">
              <a:extLst>
                <a:ext uri="{FF2B5EF4-FFF2-40B4-BE49-F238E27FC236}">
                  <a16:creationId xmlns:a16="http://schemas.microsoft.com/office/drawing/2014/main" id="{709DDA3F-F5A6-EDD2-09AD-D9E67B3FFBA4}"/>
                </a:ext>
              </a:extLst>
            </p:cNvPr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29;p7">
              <a:extLst>
                <a:ext uri="{FF2B5EF4-FFF2-40B4-BE49-F238E27FC236}">
                  <a16:creationId xmlns:a16="http://schemas.microsoft.com/office/drawing/2014/main" id="{541DD97E-0FBF-848C-51E4-CF9221719444}"/>
                </a:ext>
              </a:extLst>
            </p:cNvPr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30;p7">
              <a:extLst>
                <a:ext uri="{FF2B5EF4-FFF2-40B4-BE49-F238E27FC236}">
                  <a16:creationId xmlns:a16="http://schemas.microsoft.com/office/drawing/2014/main" id="{1062BC5C-5AB9-6EC5-66C7-8E6625921372}"/>
                </a:ext>
              </a:extLst>
            </p:cNvPr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231;p7">
            <a:extLst>
              <a:ext uri="{FF2B5EF4-FFF2-40B4-BE49-F238E27FC236}">
                <a16:creationId xmlns:a16="http://schemas.microsoft.com/office/drawing/2014/main" id="{C454FC6E-7FC9-5723-F40D-57EFFFEBD7D6}"/>
              </a:ext>
            </a:extLst>
          </p:cNvPr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15" name="Google Shape;232;p7">
              <a:extLst>
                <a:ext uri="{FF2B5EF4-FFF2-40B4-BE49-F238E27FC236}">
                  <a16:creationId xmlns:a16="http://schemas.microsoft.com/office/drawing/2014/main" id="{3947B1EC-BFED-8069-22A5-444340A639D4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33;p7">
              <a:extLst>
                <a:ext uri="{FF2B5EF4-FFF2-40B4-BE49-F238E27FC236}">
                  <a16:creationId xmlns:a16="http://schemas.microsoft.com/office/drawing/2014/main" id="{966AFC7C-7664-8188-F264-2EAA1610790B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234;p7">
            <a:extLst>
              <a:ext uri="{FF2B5EF4-FFF2-40B4-BE49-F238E27FC236}">
                <a16:creationId xmlns:a16="http://schemas.microsoft.com/office/drawing/2014/main" id="{82C3505A-A6B8-BC48-F921-4E7DFCE9EF65}"/>
              </a:ext>
            </a:extLst>
          </p:cNvPr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18" name="Google Shape;235;p7">
              <a:extLst>
                <a:ext uri="{FF2B5EF4-FFF2-40B4-BE49-F238E27FC236}">
                  <a16:creationId xmlns:a16="http://schemas.microsoft.com/office/drawing/2014/main" id="{67E7A224-BDBB-6BED-AB81-77340272AB0B}"/>
                </a:ext>
              </a:extLst>
            </p:cNvPr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36;p7">
              <a:extLst>
                <a:ext uri="{FF2B5EF4-FFF2-40B4-BE49-F238E27FC236}">
                  <a16:creationId xmlns:a16="http://schemas.microsoft.com/office/drawing/2014/main" id="{185A2D1A-B9CA-8EAF-E461-C60685EEB912}"/>
                </a:ext>
              </a:extLst>
            </p:cNvPr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37;p7">
            <a:extLst>
              <a:ext uri="{FF2B5EF4-FFF2-40B4-BE49-F238E27FC236}">
                <a16:creationId xmlns:a16="http://schemas.microsoft.com/office/drawing/2014/main" id="{1538D1E0-5809-6F7F-5B40-F101D1BAC3BD}"/>
              </a:ext>
            </a:extLst>
          </p:cNvPr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21" name="Google Shape;238;p7">
              <a:extLst>
                <a:ext uri="{FF2B5EF4-FFF2-40B4-BE49-F238E27FC236}">
                  <a16:creationId xmlns:a16="http://schemas.microsoft.com/office/drawing/2014/main" id="{65614CF9-61B7-431C-057D-8FE9A7C79F32}"/>
                </a:ext>
              </a:extLst>
            </p:cNvPr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39;p7">
              <a:extLst>
                <a:ext uri="{FF2B5EF4-FFF2-40B4-BE49-F238E27FC236}">
                  <a16:creationId xmlns:a16="http://schemas.microsoft.com/office/drawing/2014/main" id="{5F8631F8-B087-195A-50D4-824ED3A43E6C}"/>
                </a:ext>
              </a:extLst>
            </p:cNvPr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0;p7">
              <a:extLst>
                <a:ext uri="{FF2B5EF4-FFF2-40B4-BE49-F238E27FC236}">
                  <a16:creationId xmlns:a16="http://schemas.microsoft.com/office/drawing/2014/main" id="{222AE74C-BF62-9B58-75D4-8454FBCBC967}"/>
                </a:ext>
              </a:extLst>
            </p:cNvPr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1;p7">
              <a:extLst>
                <a:ext uri="{FF2B5EF4-FFF2-40B4-BE49-F238E27FC236}">
                  <a16:creationId xmlns:a16="http://schemas.microsoft.com/office/drawing/2014/main" id="{67E5AC2E-4C29-8A06-F7B4-482E519E30AB}"/>
                </a:ext>
              </a:extLst>
            </p:cNvPr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42;p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9CA3B80-E661-D6C8-45CF-6723842A4D22}"/>
              </a:ext>
            </a:extLst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43;p7">
            <a:extLst>
              <a:ext uri="{FF2B5EF4-FFF2-40B4-BE49-F238E27FC236}">
                <a16:creationId xmlns:a16="http://schemas.microsoft.com/office/drawing/2014/main" id="{5DFEE2C5-86B7-4EDB-D2FE-D7C6A1330F30}"/>
              </a:ext>
            </a:extLst>
          </p:cNvPr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44;p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9829E9-5AD5-E616-8B7B-B527228CCCB7}"/>
              </a:ext>
            </a:extLst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45;p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7DB8E47-81AE-EF85-12D4-7DF3F4A01F14}"/>
              </a:ext>
            </a:extLst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Weather in Thailand in the various country regions">
            <a:extLst>
              <a:ext uri="{FF2B5EF4-FFF2-40B4-BE49-F238E27FC236}">
                <a16:creationId xmlns:a16="http://schemas.microsoft.com/office/drawing/2014/main" id="{CCC76772-3559-6F41-59FA-0A2086C79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04" y="1828516"/>
            <a:ext cx="1800537" cy="25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utions sought as North ravaged by toxic PM2.5">
            <a:extLst>
              <a:ext uri="{FF2B5EF4-FFF2-40B4-BE49-F238E27FC236}">
                <a16:creationId xmlns:a16="http://schemas.microsoft.com/office/drawing/2014/main" id="{2510E2F8-95AD-FBB7-B3BD-E477DC6A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8" y="1818689"/>
            <a:ext cx="4181608" cy="247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13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>
            <a:spLocks noGrp="1"/>
          </p:cNvSpPr>
          <p:nvPr>
            <p:ph type="title"/>
          </p:nvPr>
        </p:nvSpPr>
        <p:spPr>
          <a:xfrm>
            <a:off x="1031846" y="1482375"/>
            <a:ext cx="7939454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600"/>
              <a:buNone/>
            </a:pPr>
            <a:r>
              <a:rPr lang="en-US" sz="8800" b="1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8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8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AF7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rgbClr val="FFFAF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8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rgbClr val="FFFA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8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263" name="Google Shape;263;p8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8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267" name="Google Shape;267;p8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270" name="Google Shape;270;p8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8"/>
          <p:cNvGrpSpPr/>
          <p:nvPr/>
        </p:nvGrpSpPr>
        <p:grpSpPr>
          <a:xfrm>
            <a:off x="303960" y="3655421"/>
            <a:ext cx="240047" cy="228601"/>
            <a:chOff x="1378351" y="1703511"/>
            <a:chExt cx="343759" cy="339271"/>
          </a:xfrm>
        </p:grpSpPr>
        <p:sp>
          <p:nvSpPr>
            <p:cNvPr id="273" name="Google Shape;273;p8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rgbClr val="FFFAF7"/>
            </a:solidFill>
            <a:ln w="9525" cap="flat" cmpd="sng">
              <a:solidFill>
                <a:srgbClr val="FFFAF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8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103" y="3070907"/>
            <a:ext cx="1324022" cy="132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9bfa2e4d01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018" y="1356470"/>
            <a:ext cx="1695687" cy="17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9bfa2e4d01_1_0"/>
          <p:cNvSpPr/>
          <p:nvPr/>
        </p:nvSpPr>
        <p:spPr>
          <a:xfrm>
            <a:off x="369950" y="359900"/>
            <a:ext cx="223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9bfa2e4d01_1_0"/>
          <p:cNvSpPr txBox="1"/>
          <p:nvPr/>
        </p:nvSpPr>
        <p:spPr>
          <a:xfrm>
            <a:off x="172700" y="931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1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g29bfa2e4d01_1_0"/>
          <p:cNvSpPr txBox="1"/>
          <p:nvPr/>
        </p:nvSpPr>
        <p:spPr>
          <a:xfrm>
            <a:off x="172700" y="13749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g29bfa2e4d01_1_0"/>
          <p:cNvSpPr txBox="1"/>
          <p:nvPr/>
        </p:nvSpPr>
        <p:spPr>
          <a:xfrm>
            <a:off x="172700" y="18186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g29bfa2e4d01_1_0"/>
          <p:cNvSpPr txBox="1"/>
          <p:nvPr/>
        </p:nvSpPr>
        <p:spPr>
          <a:xfrm>
            <a:off x="172700" y="226243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g29bfa2e4d01_1_0"/>
          <p:cNvSpPr txBox="1"/>
          <p:nvPr/>
        </p:nvSpPr>
        <p:spPr>
          <a:xfrm>
            <a:off x="172700" y="2706188"/>
            <a:ext cx="61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  <a:endParaRPr sz="16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g29bfa2e4d01_1_0"/>
          <p:cNvSpPr/>
          <p:nvPr/>
        </p:nvSpPr>
        <p:spPr>
          <a:xfrm rot="2700000">
            <a:off x="341904" y="45340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9bfa2e4d01_1_0"/>
          <p:cNvSpPr/>
          <p:nvPr/>
        </p:nvSpPr>
        <p:spPr>
          <a:xfrm rot="8100000">
            <a:off x="341911" y="453481"/>
            <a:ext cx="279590" cy="364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g29bfa2e4d01_1_0"/>
          <p:cNvGrpSpPr/>
          <p:nvPr/>
        </p:nvGrpSpPr>
        <p:grpSpPr>
          <a:xfrm>
            <a:off x="284809" y="3333172"/>
            <a:ext cx="278329" cy="45600"/>
            <a:chOff x="284809" y="3376035"/>
            <a:chExt cx="278329" cy="45600"/>
          </a:xfrm>
        </p:grpSpPr>
        <p:sp>
          <p:nvSpPr>
            <p:cNvPr id="296" name="Google Shape;296;g29bfa2e4d01_1_0"/>
            <p:cNvSpPr/>
            <p:nvPr/>
          </p:nvSpPr>
          <p:spPr>
            <a:xfrm>
              <a:off x="284809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29bfa2e4d01_1_0"/>
            <p:cNvSpPr/>
            <p:nvPr/>
          </p:nvSpPr>
          <p:spPr>
            <a:xfrm>
              <a:off x="400686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9bfa2e4d01_1_0"/>
            <p:cNvSpPr/>
            <p:nvPr/>
          </p:nvSpPr>
          <p:spPr>
            <a:xfrm>
              <a:off x="516638" y="3376035"/>
              <a:ext cx="465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g29bfa2e4d01_1_0"/>
          <p:cNvGrpSpPr/>
          <p:nvPr/>
        </p:nvGrpSpPr>
        <p:grpSpPr>
          <a:xfrm>
            <a:off x="284550" y="4160639"/>
            <a:ext cx="278848" cy="132251"/>
            <a:chOff x="395425" y="661226"/>
            <a:chExt cx="278848" cy="132251"/>
          </a:xfrm>
        </p:grpSpPr>
        <p:sp>
          <p:nvSpPr>
            <p:cNvPr id="300" name="Google Shape;300;g29bfa2e4d01_1_0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29bfa2e4d01_1_0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g29bfa2e4d01_1_0"/>
          <p:cNvGrpSpPr/>
          <p:nvPr/>
        </p:nvGrpSpPr>
        <p:grpSpPr>
          <a:xfrm flipH="1">
            <a:off x="284550" y="4427339"/>
            <a:ext cx="278848" cy="132251"/>
            <a:chOff x="395425" y="661226"/>
            <a:chExt cx="278848" cy="132251"/>
          </a:xfrm>
        </p:grpSpPr>
        <p:sp>
          <p:nvSpPr>
            <p:cNvPr id="303" name="Google Shape;303;g29bfa2e4d01_1_0"/>
            <p:cNvSpPr/>
            <p:nvPr/>
          </p:nvSpPr>
          <p:spPr>
            <a:xfrm>
              <a:off x="484199" y="661226"/>
              <a:ext cx="190074" cy="132251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29bfa2e4d01_1_0"/>
            <p:cNvSpPr/>
            <p:nvPr/>
          </p:nvSpPr>
          <p:spPr>
            <a:xfrm>
              <a:off x="395425" y="709050"/>
              <a:ext cx="258300" cy="36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g29bfa2e4d01_1_0"/>
          <p:cNvGrpSpPr/>
          <p:nvPr/>
        </p:nvGrpSpPr>
        <p:grpSpPr>
          <a:xfrm>
            <a:off x="303960" y="3655420"/>
            <a:ext cx="240047" cy="228601"/>
            <a:chOff x="1378351" y="1703511"/>
            <a:chExt cx="343759" cy="339271"/>
          </a:xfrm>
        </p:grpSpPr>
        <p:sp>
          <p:nvSpPr>
            <p:cNvPr id="306" name="Google Shape;306;g29bfa2e4d01_1_0"/>
            <p:cNvSpPr/>
            <p:nvPr/>
          </p:nvSpPr>
          <p:spPr>
            <a:xfrm>
              <a:off x="1531123" y="1842676"/>
              <a:ext cx="39764" cy="39764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9bfa2e4d01_1_0"/>
            <p:cNvSpPr/>
            <p:nvPr/>
          </p:nvSpPr>
          <p:spPr>
            <a:xfrm>
              <a:off x="1378351" y="1703511"/>
              <a:ext cx="343759" cy="167453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9bfa2e4d01_1_0"/>
            <p:cNvSpPr/>
            <p:nvPr/>
          </p:nvSpPr>
          <p:spPr>
            <a:xfrm>
              <a:off x="1419910" y="1775787"/>
              <a:ext cx="260376" cy="266995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29bfa2e4d01_1_0"/>
            <p:cNvSpPr/>
            <p:nvPr/>
          </p:nvSpPr>
          <p:spPr>
            <a:xfrm>
              <a:off x="1511925" y="1818525"/>
              <a:ext cx="87600" cy="92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g29bfa2e4d01_1_0">
            <a:hlinkClick r:id="" action="ppaction://hlinkshowjump?jump=firstslide"/>
          </p:cNvPr>
          <p:cNvSpPr/>
          <p:nvPr/>
        </p:nvSpPr>
        <p:spPr>
          <a:xfrm>
            <a:off x="312225" y="3660525"/>
            <a:ext cx="223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9bfa2e4d01_1_0"/>
          <p:cNvSpPr/>
          <p:nvPr/>
        </p:nvSpPr>
        <p:spPr>
          <a:xfrm>
            <a:off x="284800" y="32658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9bfa2e4d01_1_0">
            <a:hlinkClick r:id="" action="ppaction://hlinkshowjump?jump=nextslide"/>
          </p:cNvPr>
          <p:cNvSpPr/>
          <p:nvPr/>
        </p:nvSpPr>
        <p:spPr>
          <a:xfrm>
            <a:off x="284625" y="41367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9bfa2e4d01_1_0">
            <a:hlinkClick r:id="" action="ppaction://hlinkshowjump?jump=previousslide"/>
          </p:cNvPr>
          <p:cNvSpPr/>
          <p:nvPr/>
        </p:nvSpPr>
        <p:spPr>
          <a:xfrm>
            <a:off x="284625" y="4403475"/>
            <a:ext cx="278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9bfa2e4d01_1_0"/>
          <p:cNvSpPr txBox="1">
            <a:spLocks noGrp="1"/>
          </p:cNvSpPr>
          <p:nvPr>
            <p:ph type="title"/>
          </p:nvPr>
        </p:nvSpPr>
        <p:spPr>
          <a:xfrm>
            <a:off x="1135900" y="285877"/>
            <a:ext cx="7835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500" b="1" dirty="0">
                <a:latin typeface="Raleway"/>
                <a:ea typeface="Raleway"/>
                <a:cs typeface="Raleway"/>
                <a:sym typeface="Raleway"/>
              </a:rPr>
              <a:t>Literature Review</a:t>
            </a:r>
            <a:endParaRPr sz="3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g29bfa2e4d01_1_0"/>
          <p:cNvSpPr txBox="1"/>
          <p:nvPr/>
        </p:nvSpPr>
        <p:spPr>
          <a:xfrm>
            <a:off x="948783" y="4785809"/>
            <a:ext cx="77227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Image Source: </a:t>
            </a:r>
            <a:r>
              <a:rPr lang="en-US" sz="800" b="1" i="0" u="none" strike="noStrike" cap="none" dirty="0" err="1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Mehdipour</a:t>
            </a: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 V., Stevenson D.S., </a:t>
            </a:r>
            <a:r>
              <a:rPr lang="en-US" sz="800" b="1" i="0" u="none" strike="noStrike" cap="none" dirty="0" err="1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Memarianfard</a:t>
            </a:r>
            <a:r>
              <a:rPr lang="en-US" sz="800" b="1" i="0" u="none" strike="noStrike" cap="none" dirty="0">
                <a:solidFill>
                  <a:srgbClr val="22514A"/>
                </a:solidFill>
                <a:latin typeface="Sarabun"/>
                <a:ea typeface="Sarabun"/>
                <a:cs typeface="Sarabun"/>
                <a:sym typeface="Sarabun"/>
              </a:rPr>
              <a:t> M. et al, “Comparing different methods for statistical modeling of particulate matter in Tehran, Iran”, Air Quality Atmosphere Health 11, pp.1155—1165 (2018), https://doi.org/10.1007/s11869-018-0615-z</a:t>
            </a:r>
            <a:endParaRPr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60BB9-4EE1-0741-DB4A-9C7B37229460}"/>
              </a:ext>
            </a:extLst>
          </p:cNvPr>
          <p:cNvSpPr txBox="1"/>
          <p:nvPr/>
        </p:nvSpPr>
        <p:spPr>
          <a:xfrm>
            <a:off x="4572000" y="1476150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aleway" pitchFamily="2" charset="0"/>
              </a:rPr>
              <a:t>proposed decision trees (DT), Bayesian Network (BN), and support vector machine (SVM). Using the data for over three periods,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Raleway" pitchFamily="2" charset="0"/>
              </a:rPr>
              <a:t>PM10, NO2, SO2, and O3 are critical factors for PM2.5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Raleway" pitchFamily="2" charset="0"/>
              </a:rPr>
              <a:t>Our work will include location, wind direction and wind speed.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9C7E1-B8FF-CD18-E912-274A91DD7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72" y="1180891"/>
            <a:ext cx="3175961" cy="1248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8FAA7-5B88-2920-3792-832FBA1B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072" y="2571749"/>
            <a:ext cx="3175961" cy="21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8731"/>
      </p:ext>
    </p:extLst>
  </p:cSld>
  <p:clrMapOvr>
    <a:masterClrMapping/>
  </p:clrMapOvr>
</p:sld>
</file>

<file path=ppt/theme/theme1.xml><?xml version="1.0" encoding="utf-8"?>
<a:theme xmlns:a="http://schemas.openxmlformats.org/drawingml/2006/main" name="Salent Weekly Planner by Slidesgo">
  <a:themeElements>
    <a:clrScheme name="Simple Light">
      <a:dk1>
        <a:srgbClr val="112925"/>
      </a:dk1>
      <a:lt1>
        <a:srgbClr val="FFFAF7"/>
      </a:lt1>
      <a:dk2>
        <a:srgbClr val="22514A"/>
      </a:dk2>
      <a:lt2>
        <a:srgbClr val="F9DDC5"/>
      </a:lt2>
      <a:accent1>
        <a:srgbClr val="E6AA35"/>
      </a:accent1>
      <a:accent2>
        <a:srgbClr val="DD6A57"/>
      </a:accent2>
      <a:accent3>
        <a:srgbClr val="FCC9B4"/>
      </a:accent3>
      <a:accent4>
        <a:srgbClr val="99584F"/>
      </a:accent4>
      <a:accent5>
        <a:srgbClr val="193D37"/>
      </a:accent5>
      <a:accent6>
        <a:srgbClr val="DBC2AC"/>
      </a:accent6>
      <a:hlink>
        <a:srgbClr val="1129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1914</Words>
  <Application>Microsoft Office PowerPoint</Application>
  <PresentationFormat>On-screen Show (16:9)</PresentationFormat>
  <Paragraphs>522</Paragraphs>
  <Slides>38</Slides>
  <Notes>37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Raleway</vt:lpstr>
      <vt:lpstr>Stardos Stencil</vt:lpstr>
      <vt:lpstr>Arial Rounded</vt:lpstr>
      <vt:lpstr>Wingdings</vt:lpstr>
      <vt:lpstr>Signika</vt:lpstr>
      <vt:lpstr>Oswald</vt:lpstr>
      <vt:lpstr>Sarabun</vt:lpstr>
      <vt:lpstr>Consolas</vt:lpstr>
      <vt:lpstr>Arial</vt:lpstr>
      <vt:lpstr>Calibri</vt:lpstr>
      <vt:lpstr>Salent Weekly Planner by Slidesgo</vt:lpstr>
      <vt:lpstr>PM2.5 Prediction with Machine Learning</vt:lpstr>
      <vt:lpstr>Table of Contents</vt:lpstr>
      <vt:lpstr>Introduction &amp; Problem Statement</vt:lpstr>
      <vt:lpstr>PowerPoint Presentation</vt:lpstr>
      <vt:lpstr>PowerPoint Presentation</vt:lpstr>
      <vt:lpstr>PowerPoint Presentation</vt:lpstr>
      <vt:lpstr>PowerPoint Presentation</vt:lpstr>
      <vt:lpstr>Literature Review</vt:lpstr>
      <vt:lpstr>Literature Review</vt:lpstr>
      <vt:lpstr>Literature Review</vt:lpstr>
      <vt:lpstr>Methodology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Data Acquisition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 &amp; Future Works</vt:lpstr>
      <vt:lpstr>Conclusion</vt:lpstr>
      <vt:lpstr>Future Works</vt:lpstr>
      <vt:lpstr>Deployment</vt:lpstr>
      <vt:lpstr>PowerPoint Presentation</vt:lpstr>
      <vt:lpstr>แนวทางการออกแบบระบบใบพัดต้นแบบ</vt:lpstr>
      <vt:lpstr>แนวทางการออกแบบระบบใบพัดต้นแบบ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PM2.5 Prediction with Machine Learning</dc:title>
  <dc:creator>User</dc:creator>
  <cp:lastModifiedBy>Thongtong EAMSAARD</cp:lastModifiedBy>
  <cp:revision>24</cp:revision>
  <dcterms:modified xsi:type="dcterms:W3CDTF">2023-11-23T04:40:29Z</dcterms:modified>
</cp:coreProperties>
</file>